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0" r:id="rId4"/>
    <p:sldId id="276" r:id="rId5"/>
    <p:sldId id="278" r:id="rId6"/>
    <p:sldId id="258" r:id="rId7"/>
    <p:sldId id="277" r:id="rId8"/>
    <p:sldId id="259" r:id="rId9"/>
    <p:sldId id="263" r:id="rId10"/>
    <p:sldId id="279" r:id="rId11"/>
    <p:sldId id="270" r:id="rId12"/>
    <p:sldId id="271" r:id="rId13"/>
    <p:sldId id="272" r:id="rId14"/>
    <p:sldId id="274"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Inknut Antiqua Medium Bold" panose="020B0604020202020204" charset="0"/>
      <p:regular r:id="rId20"/>
    </p:embeddedFont>
    <p:embeddedFont>
      <p:font typeface="Muli Bold" panose="020B0604020202020204" charset="0"/>
      <p:regular r:id="rId21"/>
    </p:embeddedFont>
    <p:embeddedFont>
      <p:font typeface="Muli Regular" panose="020B0604020202020204" charset="0"/>
      <p:regular r:id="rId22"/>
    </p:embeddedFont>
    <p:embeddedFont>
      <p:font typeface="Open Sans Extra Bold" panose="020B0604020202020204" charset="0"/>
      <p:regular r:id="rId23"/>
    </p:embeddedFont>
    <p:embeddedFont>
      <p:font typeface="Open Sans Light Bold" panose="020B0604020202020204" charset="0"/>
      <p:regular r:id="rId24"/>
    </p:embeddedFont>
    <p:embeddedFont>
      <p:font typeface="Space Mono"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10"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bhasmita swain" userId="e11e1acd92e5c7f4" providerId="LiveId" clId="{F4E4239D-E6EE-4AEB-9BB1-AA5ED1A19FAC}"/>
    <pc:docChg chg="addSld modSld sldOrd">
      <pc:chgData name="subhasmita swain" userId="e11e1acd92e5c7f4" providerId="LiveId" clId="{F4E4239D-E6EE-4AEB-9BB1-AA5ED1A19FAC}" dt="2020-12-08T08:00:03.208" v="74" actId="20577"/>
      <pc:docMkLst>
        <pc:docMk/>
      </pc:docMkLst>
      <pc:sldChg chg="modSp mod">
        <pc:chgData name="subhasmita swain" userId="e11e1acd92e5c7f4" providerId="LiveId" clId="{F4E4239D-E6EE-4AEB-9BB1-AA5ED1A19FAC}" dt="2020-12-08T08:00:03.208" v="74" actId="20577"/>
        <pc:sldMkLst>
          <pc:docMk/>
          <pc:sldMk cId="313473426" sldId="278"/>
        </pc:sldMkLst>
        <pc:spChg chg="mod">
          <ac:chgData name="subhasmita swain" userId="e11e1acd92e5c7f4" providerId="LiveId" clId="{F4E4239D-E6EE-4AEB-9BB1-AA5ED1A19FAC}" dt="2020-12-08T08:00:03.208" v="74" actId="20577"/>
          <ac:spMkLst>
            <pc:docMk/>
            <pc:sldMk cId="313473426" sldId="278"/>
            <ac:spMk id="10" creationId="{00000000-0000-0000-0000-000000000000}"/>
          </ac:spMkLst>
        </pc:spChg>
      </pc:sldChg>
      <pc:sldChg chg="addSp modSp new mod ord">
        <pc:chgData name="subhasmita swain" userId="e11e1acd92e5c7f4" providerId="LiveId" clId="{F4E4239D-E6EE-4AEB-9BB1-AA5ED1A19FAC}" dt="2020-12-08T07:57:32.725" v="54" actId="1076"/>
        <pc:sldMkLst>
          <pc:docMk/>
          <pc:sldMk cId="1582679658" sldId="279"/>
        </pc:sldMkLst>
        <pc:spChg chg="add mod">
          <ac:chgData name="subhasmita swain" userId="e11e1acd92e5c7f4" providerId="LiveId" clId="{F4E4239D-E6EE-4AEB-9BB1-AA5ED1A19FAC}" dt="2020-12-08T07:57:06.177" v="47" actId="113"/>
          <ac:spMkLst>
            <pc:docMk/>
            <pc:sldMk cId="1582679658" sldId="279"/>
            <ac:spMk id="2" creationId="{9B56EECC-D476-4AE4-AB01-96FF42BE753F}"/>
          </ac:spMkLst>
        </pc:spChg>
        <pc:picChg chg="add mod modCrop">
          <ac:chgData name="subhasmita swain" userId="e11e1acd92e5c7f4" providerId="LiveId" clId="{F4E4239D-E6EE-4AEB-9BB1-AA5ED1A19FAC}" dt="2020-12-08T07:57:32.725" v="54" actId="1076"/>
          <ac:picMkLst>
            <pc:docMk/>
            <pc:sldMk cId="1582679658" sldId="279"/>
            <ac:picMk id="3" creationId="{9FE4F333-6024-4A83-AC96-46F72C68FCC4}"/>
          </ac:picMkLst>
        </pc:picChg>
      </pc:sldChg>
    </pc:docChg>
  </pc:docChgLst>
  <pc:docChgLst>
    <pc:chgData name="subhasmita swain" userId="e11e1acd92e5c7f4" providerId="LiveId" clId="{FB0004E9-B2FD-4185-82F0-45BEAD09C3C6}"/>
    <pc:docChg chg="custSel addSld modSld sldOrd">
      <pc:chgData name="subhasmita swain" userId="e11e1acd92e5c7f4" providerId="LiveId" clId="{FB0004E9-B2FD-4185-82F0-45BEAD09C3C6}" dt="2020-12-08T07:51:22.720" v="399" actId="20577"/>
      <pc:docMkLst>
        <pc:docMk/>
      </pc:docMkLst>
      <pc:sldChg chg="addSp delSp modSp add mod ord">
        <pc:chgData name="subhasmita swain" userId="e11e1acd92e5c7f4" providerId="LiveId" clId="{FB0004E9-B2FD-4185-82F0-45BEAD09C3C6}" dt="2020-12-08T07:51:22.720" v="399" actId="20577"/>
        <pc:sldMkLst>
          <pc:docMk/>
          <pc:sldMk cId="313473426" sldId="278"/>
        </pc:sldMkLst>
        <pc:spChg chg="mod">
          <ac:chgData name="subhasmita swain" userId="e11e1acd92e5c7f4" providerId="LiveId" clId="{FB0004E9-B2FD-4185-82F0-45BEAD09C3C6}" dt="2020-12-08T07:47:27.601" v="299" actId="14100"/>
          <ac:spMkLst>
            <pc:docMk/>
            <pc:sldMk cId="313473426" sldId="278"/>
            <ac:spMk id="3" creationId="{00000000-0000-0000-0000-000000000000}"/>
          </ac:spMkLst>
        </pc:spChg>
        <pc:spChg chg="add del">
          <ac:chgData name="subhasmita swain" userId="e11e1acd92e5c7f4" providerId="LiveId" clId="{FB0004E9-B2FD-4185-82F0-45BEAD09C3C6}" dt="2020-12-08T07:49:25.009" v="380"/>
          <ac:spMkLst>
            <pc:docMk/>
            <pc:sldMk cId="313473426" sldId="278"/>
            <ac:spMk id="8" creationId="{CBFFA63F-5771-485F-A795-1049BF25AC0F}"/>
          </ac:spMkLst>
        </pc:spChg>
        <pc:spChg chg="mod">
          <ac:chgData name="subhasmita swain" userId="e11e1acd92e5c7f4" providerId="LiveId" clId="{FB0004E9-B2FD-4185-82F0-45BEAD09C3C6}" dt="2020-12-08T07:51:22.720" v="399" actId="20577"/>
          <ac:spMkLst>
            <pc:docMk/>
            <pc:sldMk cId="313473426" sldId="278"/>
            <ac:spMk id="10" creationId="{00000000-0000-0000-0000-000000000000}"/>
          </ac:spMkLst>
        </pc:spChg>
        <pc:spChg chg="add del">
          <ac:chgData name="subhasmita swain" userId="e11e1acd92e5c7f4" providerId="LiveId" clId="{FB0004E9-B2FD-4185-82F0-45BEAD09C3C6}" dt="2020-12-08T07:49:37.095" v="384"/>
          <ac:spMkLst>
            <pc:docMk/>
            <pc:sldMk cId="313473426" sldId="278"/>
            <ac:spMk id="13" creationId="{B7370FEC-690F-469D-9FFF-23F344DB137C}"/>
          </ac:spMkLst>
        </pc:spChg>
        <pc:spChg chg="add del">
          <ac:chgData name="subhasmita swain" userId="e11e1acd92e5c7f4" providerId="LiveId" clId="{FB0004E9-B2FD-4185-82F0-45BEAD09C3C6}" dt="2020-12-08T07:49:39.652" v="386"/>
          <ac:spMkLst>
            <pc:docMk/>
            <pc:sldMk cId="313473426" sldId="278"/>
            <ac:spMk id="14" creationId="{58904416-BD8A-40C4-8952-1BCC0050F2B7}"/>
          </ac:spMkLst>
        </pc:spChg>
        <pc:spChg chg="add del">
          <ac:chgData name="subhasmita swain" userId="e11e1acd92e5c7f4" providerId="LiveId" clId="{FB0004E9-B2FD-4185-82F0-45BEAD09C3C6}" dt="2020-12-08T07:49:45.036" v="388"/>
          <ac:spMkLst>
            <pc:docMk/>
            <pc:sldMk cId="313473426" sldId="278"/>
            <ac:spMk id="15" creationId="{8E9A564B-8E39-408A-AEEC-2EEBE23D513A}"/>
          </ac:spMkLst>
        </pc:spChg>
        <pc:picChg chg="add del">
          <ac:chgData name="subhasmita swain" userId="e11e1acd92e5c7f4" providerId="LiveId" clId="{FB0004E9-B2FD-4185-82F0-45BEAD09C3C6}" dt="2020-12-08T07:49:33.610" v="382"/>
          <ac:picMkLst>
            <pc:docMk/>
            <pc:sldMk cId="313473426" sldId="278"/>
            <ac:picMk id="11" creationId="{56BD8398-59CE-4C68-98F6-02A657FB4E91}"/>
          </ac:picMkLst>
        </pc:picChg>
        <pc:picChg chg="del">
          <ac:chgData name="subhasmita swain" userId="e11e1acd92e5c7f4" providerId="LiveId" clId="{FB0004E9-B2FD-4185-82F0-45BEAD09C3C6}" dt="2020-12-08T07:49:20.783" v="378" actId="478"/>
          <ac:picMkLst>
            <pc:docMk/>
            <pc:sldMk cId="313473426" sldId="278"/>
            <ac:picMk id="12" creationId="{503FFC6E-C7B4-4CC4-A714-CA583D2FDE46}"/>
          </ac:picMkLst>
        </pc:picChg>
        <pc:picChg chg="add del">
          <ac:chgData name="subhasmita swain" userId="e11e1acd92e5c7f4" providerId="LiveId" clId="{FB0004E9-B2FD-4185-82F0-45BEAD09C3C6}" dt="2020-12-08T07:49:46.930" v="390"/>
          <ac:picMkLst>
            <pc:docMk/>
            <pc:sldMk cId="313473426" sldId="278"/>
            <ac:picMk id="16" creationId="{80336BC8-BB80-400D-8F74-1A9D78045858}"/>
          </ac:picMkLst>
        </pc:picChg>
        <pc:picChg chg="add mod">
          <ac:chgData name="subhasmita swain" userId="e11e1acd92e5c7f4" providerId="LiveId" clId="{FB0004E9-B2FD-4185-82F0-45BEAD09C3C6}" dt="2020-12-08T07:50:56.505" v="396" actId="1076"/>
          <ac:picMkLst>
            <pc:docMk/>
            <pc:sldMk cId="313473426" sldId="278"/>
            <ac:picMk id="17" creationId="{3559844A-9842-4064-8D05-F4783B7FA53B}"/>
          </ac:picMkLst>
        </pc:picChg>
      </pc:sldChg>
    </pc:docChg>
  </pc:docChgLst>
</pc:chgInfo>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9E9E9"/>
        </a:solidFill>
        <a:effectLst/>
      </p:bgPr>
    </p:bg>
    <p:spTree>
      <p:nvGrpSpPr>
        <p:cNvPr id="1" name=""/>
        <p:cNvGrpSpPr/>
        <p:nvPr/>
      </p:nvGrpSpPr>
      <p:grpSpPr>
        <a:xfrm>
          <a:off x="0" y="0"/>
          <a:ext cx="0" cy="0"/>
          <a:chOff x="0" y="0"/>
          <a:chExt cx="0" cy="0"/>
        </a:xfrm>
      </p:grpSpPr>
      <p:sp>
        <p:nvSpPr>
          <p:cNvPr id="2" name="TextBox 2"/>
          <p:cNvSpPr txBox="1"/>
          <p:nvPr/>
        </p:nvSpPr>
        <p:spPr>
          <a:xfrm>
            <a:off x="201231" y="4768278"/>
            <a:ext cx="17553262" cy="4078039"/>
          </a:xfrm>
          <a:prstGeom prst="rect">
            <a:avLst/>
          </a:prstGeom>
        </p:spPr>
        <p:txBody>
          <a:bodyPr lIns="0" tIns="0" rIns="0" bIns="0" rtlCol="0" anchor="t">
            <a:spAutoFit/>
          </a:bodyPr>
          <a:lstStyle/>
          <a:p>
            <a:pPr algn="ctr">
              <a:lnSpc>
                <a:spcPts val="10560"/>
              </a:lnSpc>
            </a:pPr>
            <a:r>
              <a:rPr lang="en-US" sz="9599" spc="-95" dirty="0">
                <a:solidFill>
                  <a:srgbClr val="EF3044"/>
                </a:solidFill>
                <a:latin typeface="Muli Bold"/>
              </a:rPr>
              <a:t>Smart Blockchain Network driven by GANs framework for AML and Fraud Detection.</a:t>
            </a:r>
          </a:p>
        </p:txBody>
      </p:sp>
      <p:pic>
        <p:nvPicPr>
          <p:cNvPr id="4" name="Picture 4"/>
          <p:cNvPicPr>
            <a:picLocks noChangeAspect="1"/>
          </p:cNvPicPr>
          <p:nvPr/>
        </p:nvPicPr>
        <p:blipFill>
          <a:blip r:embed="rId2"/>
          <a:srcRect/>
          <a:stretch>
            <a:fillRect/>
          </a:stretch>
        </p:blipFill>
        <p:spPr>
          <a:xfrm>
            <a:off x="7406757" y="752920"/>
            <a:ext cx="3142211" cy="41148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56EECC-D476-4AE4-AB01-96FF42BE753F}"/>
              </a:ext>
            </a:extLst>
          </p:cNvPr>
          <p:cNvSpPr txBox="1"/>
          <p:nvPr/>
        </p:nvSpPr>
        <p:spPr>
          <a:xfrm>
            <a:off x="1981200" y="1181100"/>
            <a:ext cx="14097000" cy="1107996"/>
          </a:xfrm>
          <a:prstGeom prst="rect">
            <a:avLst/>
          </a:prstGeom>
          <a:noFill/>
        </p:spPr>
        <p:txBody>
          <a:bodyPr wrap="square" rtlCol="0">
            <a:spAutoFit/>
          </a:bodyPr>
          <a:lstStyle/>
          <a:p>
            <a:pPr algn="ctr"/>
            <a:r>
              <a:rPr lang="en-IN" sz="6600" b="1" dirty="0">
                <a:solidFill>
                  <a:srgbClr val="CC0000"/>
                </a:solidFill>
              </a:rPr>
              <a:t>Smart Contract Development Workflow</a:t>
            </a:r>
          </a:p>
        </p:txBody>
      </p:sp>
      <p:pic>
        <p:nvPicPr>
          <p:cNvPr id="3" name="Picture 2">
            <a:extLst>
              <a:ext uri="{FF2B5EF4-FFF2-40B4-BE49-F238E27FC236}">
                <a16:creationId xmlns:a16="http://schemas.microsoft.com/office/drawing/2014/main" id="{9FE4F333-6024-4A83-AC96-46F72C68FCC4}"/>
              </a:ext>
            </a:extLst>
          </p:cNvPr>
          <p:cNvPicPr>
            <a:picLocks noChangeAspect="1"/>
          </p:cNvPicPr>
          <p:nvPr/>
        </p:nvPicPr>
        <p:blipFill rotWithShape="1">
          <a:blip r:embed="rId2"/>
          <a:srcRect l="2499" t="19757" r="2083" b="9676"/>
          <a:stretch/>
        </p:blipFill>
        <p:spPr>
          <a:xfrm>
            <a:off x="609600" y="3276600"/>
            <a:ext cx="17449800" cy="3733800"/>
          </a:xfrm>
          <a:prstGeom prst="rect">
            <a:avLst/>
          </a:prstGeom>
        </p:spPr>
      </p:pic>
    </p:spTree>
    <p:extLst>
      <p:ext uri="{BB962C8B-B14F-4D97-AF65-F5344CB8AC3E}">
        <p14:creationId xmlns:p14="http://schemas.microsoft.com/office/powerpoint/2010/main" val="1582679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9E9E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143000" y="1917050"/>
            <a:ext cx="16078199" cy="8065122"/>
          </a:xfrm>
          <a:prstGeom prst="rect">
            <a:avLst/>
          </a:prstGeom>
        </p:spPr>
      </p:pic>
      <p:grpSp>
        <p:nvGrpSpPr>
          <p:cNvPr id="3" name="Group 3"/>
          <p:cNvGrpSpPr/>
          <p:nvPr/>
        </p:nvGrpSpPr>
        <p:grpSpPr>
          <a:xfrm>
            <a:off x="3026272" y="204530"/>
            <a:ext cx="11786011" cy="1360260"/>
            <a:chOff x="0" y="-534671"/>
            <a:chExt cx="15714681" cy="3184958"/>
          </a:xfrm>
        </p:grpSpPr>
        <p:sp>
          <p:nvSpPr>
            <p:cNvPr id="4" name="TextBox 4"/>
            <p:cNvSpPr txBox="1"/>
            <p:nvPr/>
          </p:nvSpPr>
          <p:spPr>
            <a:xfrm>
              <a:off x="0" y="-534671"/>
              <a:ext cx="15714681" cy="2004876"/>
            </a:xfrm>
            <a:prstGeom prst="rect">
              <a:avLst/>
            </a:prstGeom>
          </p:spPr>
          <p:txBody>
            <a:bodyPr lIns="0" tIns="0" rIns="0" bIns="0" rtlCol="0" anchor="t">
              <a:spAutoFit/>
            </a:bodyPr>
            <a:lstStyle/>
            <a:p>
              <a:pPr algn="ctr">
                <a:lnSpc>
                  <a:spcPts val="7525"/>
                </a:lnSpc>
              </a:pPr>
              <a:r>
                <a:rPr lang="en-US" sz="4400" spc="-68" dirty="0">
                  <a:solidFill>
                    <a:srgbClr val="283544"/>
                  </a:solidFill>
                  <a:latin typeface="Muli Bold"/>
                </a:rPr>
                <a:t>At System Working</a:t>
              </a:r>
            </a:p>
          </p:txBody>
        </p:sp>
        <p:sp>
          <p:nvSpPr>
            <p:cNvPr id="5" name="TextBox 5"/>
            <p:cNvSpPr txBox="1"/>
            <p:nvPr/>
          </p:nvSpPr>
          <p:spPr>
            <a:xfrm>
              <a:off x="0" y="1975248"/>
              <a:ext cx="15714681" cy="675039"/>
            </a:xfrm>
            <a:prstGeom prst="rect">
              <a:avLst/>
            </a:prstGeom>
          </p:spPr>
          <p:txBody>
            <a:bodyPr lIns="0" tIns="0" rIns="0" bIns="0" rtlCol="0" anchor="t">
              <a:spAutoFit/>
            </a:bodyPr>
            <a:lstStyle/>
            <a:p>
              <a:pPr>
                <a:lnSpc>
                  <a:spcPts val="4256"/>
                </a:lnSpc>
                <a:spcBef>
                  <a:spcPct val="0"/>
                </a:spcBef>
              </a:pPr>
              <a:endParaRPr/>
            </a:p>
          </p:txBody>
        </p:sp>
      </p:grpSp>
      <p:grpSp>
        <p:nvGrpSpPr>
          <p:cNvPr id="6" name="Group 6"/>
          <p:cNvGrpSpPr/>
          <p:nvPr/>
        </p:nvGrpSpPr>
        <p:grpSpPr>
          <a:xfrm>
            <a:off x="3032898" y="1060790"/>
            <a:ext cx="11799263" cy="1992274"/>
            <a:chOff x="0" y="-1009392"/>
            <a:chExt cx="15732350" cy="4138904"/>
          </a:xfrm>
        </p:grpSpPr>
        <p:sp>
          <p:nvSpPr>
            <p:cNvPr id="7" name="TextBox 7"/>
            <p:cNvSpPr txBox="1"/>
            <p:nvPr/>
          </p:nvSpPr>
          <p:spPr>
            <a:xfrm>
              <a:off x="17669" y="-1009392"/>
              <a:ext cx="15714681" cy="1262813"/>
            </a:xfrm>
            <a:prstGeom prst="rect">
              <a:avLst/>
            </a:prstGeom>
          </p:spPr>
          <p:txBody>
            <a:bodyPr lIns="0" tIns="0" rIns="0" bIns="0" rtlCol="0" anchor="t">
              <a:spAutoFit/>
            </a:bodyPr>
            <a:lstStyle/>
            <a:p>
              <a:pPr algn="ctr">
                <a:lnSpc>
                  <a:spcPts val="5280"/>
                </a:lnSpc>
              </a:pPr>
              <a:r>
                <a:rPr lang="en-US" sz="3200" spc="-48" dirty="0">
                  <a:solidFill>
                    <a:srgbClr val="EF3044"/>
                  </a:solidFill>
                  <a:latin typeface="Muli Bold"/>
                </a:rPr>
                <a:t>Connecting the Local fabric network to initiate smart contact</a:t>
              </a:r>
            </a:p>
          </p:txBody>
        </p:sp>
        <p:sp>
          <p:nvSpPr>
            <p:cNvPr id="8" name="TextBox 8"/>
            <p:cNvSpPr txBox="1"/>
            <p:nvPr/>
          </p:nvSpPr>
          <p:spPr>
            <a:xfrm>
              <a:off x="0" y="2454473"/>
              <a:ext cx="15714681" cy="675039"/>
            </a:xfrm>
            <a:prstGeom prst="rect">
              <a:avLst/>
            </a:prstGeom>
          </p:spPr>
          <p:txBody>
            <a:bodyPr lIns="0" tIns="0" rIns="0" bIns="0" rtlCol="0" anchor="t">
              <a:spAutoFit/>
            </a:bodyPr>
            <a:lstStyle/>
            <a:p>
              <a:pPr>
                <a:lnSpc>
                  <a:spcPts val="4256"/>
                </a:lnSpc>
                <a:spcBef>
                  <a:spcPct val="0"/>
                </a:spcBef>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9E9E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4837" b="4837"/>
          <a:stretch>
            <a:fillRect/>
          </a:stretch>
        </p:blipFill>
        <p:spPr>
          <a:xfrm>
            <a:off x="1371600" y="3546453"/>
            <a:ext cx="16078200" cy="3724864"/>
          </a:xfrm>
          <a:prstGeom prst="rect">
            <a:avLst/>
          </a:prstGeom>
        </p:spPr>
      </p:pic>
      <p:grpSp>
        <p:nvGrpSpPr>
          <p:cNvPr id="3" name="Group 3"/>
          <p:cNvGrpSpPr/>
          <p:nvPr/>
        </p:nvGrpSpPr>
        <p:grpSpPr>
          <a:xfrm>
            <a:off x="3250995" y="1473968"/>
            <a:ext cx="11786011" cy="1633711"/>
            <a:chOff x="0" y="57151"/>
            <a:chExt cx="15714681" cy="2178281"/>
          </a:xfrm>
        </p:grpSpPr>
        <p:sp>
          <p:nvSpPr>
            <p:cNvPr id="4" name="TextBox 4"/>
            <p:cNvSpPr txBox="1"/>
            <p:nvPr/>
          </p:nvSpPr>
          <p:spPr>
            <a:xfrm>
              <a:off x="0" y="57151"/>
              <a:ext cx="15714681" cy="1812461"/>
            </a:xfrm>
            <a:prstGeom prst="rect">
              <a:avLst/>
            </a:prstGeom>
          </p:spPr>
          <p:txBody>
            <a:bodyPr lIns="0" tIns="0" rIns="0" bIns="0" rtlCol="0" anchor="t">
              <a:spAutoFit/>
            </a:bodyPr>
            <a:lstStyle/>
            <a:p>
              <a:pPr algn="ctr">
                <a:lnSpc>
                  <a:spcPts val="5280"/>
                </a:lnSpc>
              </a:pPr>
              <a:r>
                <a:rPr lang="en-US" sz="4800" spc="-48" dirty="0">
                  <a:solidFill>
                    <a:srgbClr val="EF3044"/>
                  </a:solidFill>
                  <a:latin typeface="Muli Bold"/>
                </a:rPr>
                <a:t>Admin Pass Key for access to the system only by network officers.</a:t>
              </a:r>
            </a:p>
          </p:txBody>
        </p:sp>
        <p:sp>
          <p:nvSpPr>
            <p:cNvPr id="5" name="TextBox 5"/>
            <p:cNvSpPr txBox="1"/>
            <p:nvPr/>
          </p:nvSpPr>
          <p:spPr>
            <a:xfrm>
              <a:off x="0" y="1560393"/>
              <a:ext cx="15714681" cy="675039"/>
            </a:xfrm>
            <a:prstGeom prst="rect">
              <a:avLst/>
            </a:prstGeom>
          </p:spPr>
          <p:txBody>
            <a:bodyPr lIns="0" tIns="0" rIns="0" bIns="0" rtlCol="0" anchor="t">
              <a:spAutoFit/>
            </a:bodyPr>
            <a:lstStyle/>
            <a:p>
              <a:pPr>
                <a:lnSpc>
                  <a:spcPts val="4256"/>
                </a:lnSpc>
                <a:spcBef>
                  <a:spcPct val="0"/>
                </a:spcBef>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9E9E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752600" y="4307833"/>
            <a:ext cx="15240000" cy="4417067"/>
          </a:xfrm>
          <a:prstGeom prst="rect">
            <a:avLst/>
          </a:prstGeom>
        </p:spPr>
      </p:pic>
      <p:grpSp>
        <p:nvGrpSpPr>
          <p:cNvPr id="3" name="Group 3"/>
          <p:cNvGrpSpPr/>
          <p:nvPr/>
        </p:nvGrpSpPr>
        <p:grpSpPr>
          <a:xfrm>
            <a:off x="2702419" y="2003563"/>
            <a:ext cx="11786011" cy="2304271"/>
            <a:chOff x="0" y="57151"/>
            <a:chExt cx="15714681" cy="3072361"/>
          </a:xfrm>
        </p:grpSpPr>
        <p:sp>
          <p:nvSpPr>
            <p:cNvPr id="4" name="TextBox 4"/>
            <p:cNvSpPr txBox="1"/>
            <p:nvPr/>
          </p:nvSpPr>
          <p:spPr>
            <a:xfrm>
              <a:off x="0" y="57151"/>
              <a:ext cx="15714681" cy="2718693"/>
            </a:xfrm>
            <a:prstGeom prst="rect">
              <a:avLst/>
            </a:prstGeom>
          </p:spPr>
          <p:txBody>
            <a:bodyPr lIns="0" tIns="0" rIns="0" bIns="0" rtlCol="0" anchor="t">
              <a:spAutoFit/>
            </a:bodyPr>
            <a:lstStyle/>
            <a:p>
              <a:pPr algn="ctr">
                <a:lnSpc>
                  <a:spcPts val="5280"/>
                </a:lnSpc>
              </a:pPr>
              <a:r>
                <a:rPr lang="en-US" sz="4800" spc="-48" dirty="0">
                  <a:solidFill>
                    <a:srgbClr val="EF3044"/>
                  </a:solidFill>
                  <a:latin typeface="Muli Bold"/>
                </a:rPr>
                <a:t>Private key binding that ensures key pair encodings and secure the newly added account for a registered Party. </a:t>
              </a:r>
            </a:p>
          </p:txBody>
        </p:sp>
        <p:sp>
          <p:nvSpPr>
            <p:cNvPr id="5" name="TextBox 5"/>
            <p:cNvSpPr txBox="1"/>
            <p:nvPr/>
          </p:nvSpPr>
          <p:spPr>
            <a:xfrm>
              <a:off x="0" y="2454473"/>
              <a:ext cx="15714681" cy="675039"/>
            </a:xfrm>
            <a:prstGeom prst="rect">
              <a:avLst/>
            </a:prstGeom>
          </p:spPr>
          <p:txBody>
            <a:bodyPr lIns="0" tIns="0" rIns="0" bIns="0" rtlCol="0" anchor="t">
              <a:spAutoFit/>
            </a:bodyPr>
            <a:lstStyle/>
            <a:p>
              <a:pPr>
                <a:lnSpc>
                  <a:spcPts val="4256"/>
                </a:lnSpc>
                <a:spcBef>
                  <a:spcPct val="0"/>
                </a:spcBef>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9E9E9"/>
        </a:solidFill>
        <a:effectLst/>
      </p:bgPr>
    </p:bg>
    <p:spTree>
      <p:nvGrpSpPr>
        <p:cNvPr id="1" name=""/>
        <p:cNvGrpSpPr/>
        <p:nvPr/>
      </p:nvGrpSpPr>
      <p:grpSpPr>
        <a:xfrm>
          <a:off x="0" y="0"/>
          <a:ext cx="0" cy="0"/>
          <a:chOff x="0" y="0"/>
          <a:chExt cx="0" cy="0"/>
        </a:xfrm>
      </p:grpSpPr>
      <p:grpSp>
        <p:nvGrpSpPr>
          <p:cNvPr id="2" name="Group 2"/>
          <p:cNvGrpSpPr/>
          <p:nvPr/>
        </p:nvGrpSpPr>
        <p:grpSpPr>
          <a:xfrm>
            <a:off x="3124200" y="4533900"/>
            <a:ext cx="11786011" cy="1877551"/>
            <a:chOff x="0" y="57151"/>
            <a:chExt cx="15714681" cy="2503401"/>
          </a:xfrm>
        </p:grpSpPr>
        <p:sp>
          <p:nvSpPr>
            <p:cNvPr id="3" name="TextBox 3"/>
            <p:cNvSpPr txBox="1"/>
            <p:nvPr/>
          </p:nvSpPr>
          <p:spPr>
            <a:xfrm>
              <a:off x="0" y="57151"/>
              <a:ext cx="15714681" cy="1290097"/>
            </a:xfrm>
            <a:prstGeom prst="rect">
              <a:avLst/>
            </a:prstGeom>
          </p:spPr>
          <p:txBody>
            <a:bodyPr lIns="0" tIns="0" rIns="0" bIns="0" rtlCol="0" anchor="t">
              <a:spAutoFit/>
            </a:bodyPr>
            <a:lstStyle/>
            <a:p>
              <a:pPr algn="ctr">
                <a:lnSpc>
                  <a:spcPts val="7040"/>
                </a:lnSpc>
              </a:pPr>
              <a:r>
                <a:rPr lang="en-US" sz="9600" spc="-64" dirty="0">
                  <a:solidFill>
                    <a:srgbClr val="EF3044"/>
                  </a:solidFill>
                  <a:latin typeface="Muli Bold"/>
                </a:rPr>
                <a:t>Thank You. </a:t>
              </a:r>
            </a:p>
          </p:txBody>
        </p:sp>
        <p:sp>
          <p:nvSpPr>
            <p:cNvPr id="4" name="TextBox 4"/>
            <p:cNvSpPr txBox="1"/>
            <p:nvPr/>
          </p:nvSpPr>
          <p:spPr>
            <a:xfrm>
              <a:off x="0" y="1885513"/>
              <a:ext cx="15714681" cy="675039"/>
            </a:xfrm>
            <a:prstGeom prst="rect">
              <a:avLst/>
            </a:prstGeom>
          </p:spPr>
          <p:txBody>
            <a:bodyPr lIns="0" tIns="0" rIns="0" bIns="0" rtlCol="0" anchor="t">
              <a:spAutoFit/>
            </a:bodyPr>
            <a:lstStyle/>
            <a:p>
              <a:pPr>
                <a:lnSpc>
                  <a:spcPts val="4256"/>
                </a:lnSpc>
                <a:spcBef>
                  <a:spcPct val="0"/>
                </a:spcBef>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9E9E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476101" y="3018230"/>
            <a:ext cx="3029989" cy="4114800"/>
          </a:xfrm>
          <a:prstGeom prst="rect">
            <a:avLst/>
          </a:prstGeom>
        </p:spPr>
      </p:pic>
      <p:sp>
        <p:nvSpPr>
          <p:cNvPr id="4" name="TextBox 4"/>
          <p:cNvSpPr txBox="1"/>
          <p:nvPr/>
        </p:nvSpPr>
        <p:spPr>
          <a:xfrm>
            <a:off x="-762000" y="608294"/>
            <a:ext cx="10302424" cy="1209818"/>
          </a:xfrm>
          <a:prstGeom prst="rect">
            <a:avLst/>
          </a:prstGeom>
        </p:spPr>
        <p:txBody>
          <a:bodyPr wrap="square" lIns="0" tIns="0" rIns="0" bIns="0" rtlCol="0" anchor="t">
            <a:spAutoFit/>
          </a:bodyPr>
          <a:lstStyle/>
          <a:p>
            <a:pPr algn="ctr">
              <a:lnSpc>
                <a:spcPts val="10080"/>
              </a:lnSpc>
            </a:pPr>
            <a:r>
              <a:rPr lang="en-US" sz="7200" dirty="0">
                <a:solidFill>
                  <a:srgbClr val="283544"/>
                </a:solidFill>
                <a:latin typeface="Open Sans Extra Bold"/>
              </a:rPr>
              <a:t> </a:t>
            </a:r>
            <a:r>
              <a:rPr lang="en-US" sz="4400" dirty="0">
                <a:solidFill>
                  <a:srgbClr val="283544"/>
                </a:solidFill>
                <a:latin typeface="Open Sans Extra Bold"/>
              </a:rPr>
              <a:t>Team – The Zip Tomcat</a:t>
            </a:r>
          </a:p>
        </p:txBody>
      </p:sp>
      <p:sp>
        <p:nvSpPr>
          <p:cNvPr id="10" name="TextBox 10"/>
          <p:cNvSpPr txBox="1"/>
          <p:nvPr/>
        </p:nvSpPr>
        <p:spPr>
          <a:xfrm>
            <a:off x="1704484" y="7328364"/>
            <a:ext cx="3324715" cy="794192"/>
          </a:xfrm>
          <a:prstGeom prst="rect">
            <a:avLst/>
          </a:prstGeom>
        </p:spPr>
        <p:txBody>
          <a:bodyPr wrap="square" lIns="0" tIns="0" rIns="0" bIns="0" rtlCol="0" anchor="t">
            <a:spAutoFit/>
          </a:bodyPr>
          <a:lstStyle/>
          <a:p>
            <a:pPr algn="ctr">
              <a:lnSpc>
                <a:spcPts val="3216"/>
              </a:lnSpc>
            </a:pPr>
            <a:r>
              <a:rPr lang="en-US" sz="2297" dirty="0">
                <a:solidFill>
                  <a:srgbClr val="283544"/>
                </a:solidFill>
                <a:latin typeface="Open Sans Extra Bold"/>
              </a:rPr>
              <a:t>Subhasmita Swain</a:t>
            </a:r>
          </a:p>
          <a:p>
            <a:pPr algn="ctr">
              <a:lnSpc>
                <a:spcPts val="3216"/>
              </a:lnSpc>
            </a:pPr>
            <a:endParaRPr lang="en-US" sz="2297" dirty="0">
              <a:solidFill>
                <a:srgbClr val="283544"/>
              </a:solidFill>
              <a:latin typeface="Open Sans Extra Bold"/>
            </a:endParaRPr>
          </a:p>
        </p:txBody>
      </p:sp>
      <p:sp>
        <p:nvSpPr>
          <p:cNvPr id="18" name="TextBox 17">
            <a:extLst>
              <a:ext uri="{FF2B5EF4-FFF2-40B4-BE49-F238E27FC236}">
                <a16:creationId xmlns:a16="http://schemas.microsoft.com/office/drawing/2014/main" id="{05C997D5-DBF9-41CA-AAD8-A2B109456864}"/>
              </a:ext>
            </a:extLst>
          </p:cNvPr>
          <p:cNvSpPr txBox="1"/>
          <p:nvPr/>
        </p:nvSpPr>
        <p:spPr>
          <a:xfrm>
            <a:off x="7772400" y="4150761"/>
            <a:ext cx="9521686" cy="2670475"/>
          </a:xfrm>
          <a:prstGeom prst="rect">
            <a:avLst/>
          </a:prstGeom>
          <a:noFill/>
        </p:spPr>
        <p:txBody>
          <a:bodyPr wrap="square">
            <a:spAutoFit/>
          </a:bodyPr>
          <a:lstStyle/>
          <a:p>
            <a:pPr algn="ctr">
              <a:lnSpc>
                <a:spcPts val="3216"/>
              </a:lnSpc>
            </a:pPr>
            <a:r>
              <a:rPr lang="en-US" sz="6600" dirty="0">
                <a:solidFill>
                  <a:srgbClr val="283544"/>
                </a:solidFill>
                <a:latin typeface="Open Sans Extra Bold"/>
              </a:rPr>
              <a:t>SHARDA UNIVERSITY</a:t>
            </a:r>
          </a:p>
          <a:p>
            <a:pPr algn="ctr">
              <a:lnSpc>
                <a:spcPts val="3216"/>
              </a:lnSpc>
            </a:pPr>
            <a:endParaRPr lang="en-US" sz="6600" dirty="0">
              <a:solidFill>
                <a:srgbClr val="283544"/>
              </a:solidFill>
              <a:latin typeface="Open Sans Extra Bold"/>
            </a:endParaRPr>
          </a:p>
          <a:p>
            <a:pPr algn="ctr">
              <a:lnSpc>
                <a:spcPts val="3216"/>
              </a:lnSpc>
            </a:pPr>
            <a:endParaRPr lang="en-US" sz="6600" dirty="0">
              <a:solidFill>
                <a:srgbClr val="283544"/>
              </a:solidFill>
              <a:latin typeface="Open Sans Extra Bold"/>
            </a:endParaRPr>
          </a:p>
          <a:p>
            <a:pPr algn="ctr">
              <a:lnSpc>
                <a:spcPts val="3216"/>
              </a:lnSpc>
            </a:pPr>
            <a:r>
              <a:rPr lang="en-US" sz="6600" dirty="0">
                <a:solidFill>
                  <a:srgbClr val="283544"/>
                </a:solidFill>
                <a:latin typeface="Open Sans Extra Bold"/>
              </a:rPr>
              <a:t>B. TECH 2</a:t>
            </a:r>
            <a:r>
              <a:rPr lang="en-US" sz="6600" baseline="30000" dirty="0">
                <a:solidFill>
                  <a:srgbClr val="283544"/>
                </a:solidFill>
                <a:latin typeface="Open Sans Extra Bold"/>
              </a:rPr>
              <a:t>ND</a:t>
            </a:r>
            <a:r>
              <a:rPr lang="en-US" sz="6600" dirty="0">
                <a:solidFill>
                  <a:srgbClr val="283544"/>
                </a:solidFill>
                <a:latin typeface="Open Sans Extra Bold"/>
              </a:rPr>
              <a:t> YEAR</a:t>
            </a:r>
          </a:p>
          <a:p>
            <a:pPr algn="ctr">
              <a:lnSpc>
                <a:spcPts val="3216"/>
              </a:lnSpc>
            </a:pPr>
            <a:endParaRPr lang="en-US" sz="6600" dirty="0">
              <a:solidFill>
                <a:srgbClr val="283544"/>
              </a:solidFill>
              <a:latin typeface="Open Sans Extra Bold"/>
            </a:endParaRPr>
          </a:p>
          <a:p>
            <a:pPr algn="ctr">
              <a:lnSpc>
                <a:spcPts val="3216"/>
              </a:lnSpc>
            </a:pPr>
            <a:endParaRPr lang="en-US" sz="6600" dirty="0">
              <a:solidFill>
                <a:srgbClr val="283544"/>
              </a:solidFill>
              <a:latin typeface="Open Sans Extra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13703224" y="28434"/>
            <a:ext cx="2151110" cy="2000532"/>
          </a:xfrm>
          <a:prstGeom prst="rect">
            <a:avLst/>
          </a:prstGeom>
        </p:spPr>
      </p:pic>
      <p:grpSp>
        <p:nvGrpSpPr>
          <p:cNvPr id="3" name="Group 3"/>
          <p:cNvGrpSpPr/>
          <p:nvPr/>
        </p:nvGrpSpPr>
        <p:grpSpPr>
          <a:xfrm>
            <a:off x="7813762" y="829571"/>
            <a:ext cx="8861977" cy="7868918"/>
            <a:chOff x="0" y="0"/>
            <a:chExt cx="3663923" cy="3253350"/>
          </a:xfrm>
        </p:grpSpPr>
        <p:sp>
          <p:nvSpPr>
            <p:cNvPr id="4" name="Freeform 4"/>
            <p:cNvSpPr/>
            <p:nvPr/>
          </p:nvSpPr>
          <p:spPr>
            <a:xfrm>
              <a:off x="0" y="0"/>
              <a:ext cx="3663923" cy="3253350"/>
            </a:xfrm>
            <a:custGeom>
              <a:avLst/>
              <a:gdLst/>
              <a:ahLst/>
              <a:cxnLst/>
              <a:rect l="l" t="t" r="r" b="b"/>
              <a:pathLst>
                <a:path w="3663923" h="3253350">
                  <a:moveTo>
                    <a:pt x="3539463" y="3253350"/>
                  </a:moveTo>
                  <a:lnTo>
                    <a:pt x="124460" y="3253350"/>
                  </a:lnTo>
                  <a:cubicBezTo>
                    <a:pt x="55880" y="3253350"/>
                    <a:pt x="0" y="3197470"/>
                    <a:pt x="0" y="3128890"/>
                  </a:cubicBezTo>
                  <a:lnTo>
                    <a:pt x="0" y="124460"/>
                  </a:lnTo>
                  <a:cubicBezTo>
                    <a:pt x="0" y="55880"/>
                    <a:pt x="55880" y="0"/>
                    <a:pt x="124460" y="0"/>
                  </a:cubicBezTo>
                  <a:lnTo>
                    <a:pt x="3539463" y="0"/>
                  </a:lnTo>
                  <a:cubicBezTo>
                    <a:pt x="3608043" y="0"/>
                    <a:pt x="3663923" y="55880"/>
                    <a:pt x="3663923" y="124460"/>
                  </a:cubicBezTo>
                  <a:lnTo>
                    <a:pt x="3663923" y="3128890"/>
                  </a:lnTo>
                  <a:cubicBezTo>
                    <a:pt x="3663923" y="3197470"/>
                    <a:pt x="3608043" y="3253350"/>
                    <a:pt x="3539463" y="3253350"/>
                  </a:cubicBezTo>
                  <a:close/>
                </a:path>
              </a:pathLst>
            </a:custGeom>
            <a:solidFill>
              <a:srgbClr val="FFFFFF"/>
            </a:solidFill>
          </p:spPr>
        </p:sp>
      </p:grpSp>
      <p:grpSp>
        <p:nvGrpSpPr>
          <p:cNvPr id="5" name="Group 5"/>
          <p:cNvGrpSpPr/>
          <p:nvPr/>
        </p:nvGrpSpPr>
        <p:grpSpPr>
          <a:xfrm>
            <a:off x="8334126" y="829571"/>
            <a:ext cx="8925174" cy="1955030"/>
            <a:chOff x="0" y="0"/>
            <a:chExt cx="3690051" cy="808294"/>
          </a:xfrm>
        </p:grpSpPr>
        <p:sp>
          <p:nvSpPr>
            <p:cNvPr id="6" name="Freeform 6"/>
            <p:cNvSpPr/>
            <p:nvPr/>
          </p:nvSpPr>
          <p:spPr>
            <a:xfrm>
              <a:off x="0" y="0"/>
              <a:ext cx="3690051" cy="808294"/>
            </a:xfrm>
            <a:custGeom>
              <a:avLst/>
              <a:gdLst/>
              <a:ahLst/>
              <a:cxnLst/>
              <a:rect l="l" t="t" r="r" b="b"/>
              <a:pathLst>
                <a:path w="3690051" h="808294">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75C7FB"/>
            </a:solidFill>
          </p:spPr>
        </p:sp>
      </p:grpSp>
      <p:grpSp>
        <p:nvGrpSpPr>
          <p:cNvPr id="7" name="Group 7"/>
          <p:cNvGrpSpPr/>
          <p:nvPr/>
        </p:nvGrpSpPr>
        <p:grpSpPr>
          <a:xfrm>
            <a:off x="8334126" y="5139958"/>
            <a:ext cx="8925174" cy="1955030"/>
            <a:chOff x="0" y="0"/>
            <a:chExt cx="3690051" cy="808294"/>
          </a:xfrm>
        </p:grpSpPr>
        <p:sp>
          <p:nvSpPr>
            <p:cNvPr id="8" name="Freeform 8"/>
            <p:cNvSpPr/>
            <p:nvPr/>
          </p:nvSpPr>
          <p:spPr>
            <a:xfrm>
              <a:off x="0" y="0"/>
              <a:ext cx="3690051" cy="808294"/>
            </a:xfrm>
            <a:custGeom>
              <a:avLst/>
              <a:gdLst/>
              <a:ahLst/>
              <a:cxnLst/>
              <a:rect l="l" t="t" r="r" b="b"/>
              <a:pathLst>
                <a:path w="3690051" h="808294">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75C7FB"/>
            </a:solidFill>
          </p:spPr>
        </p:sp>
      </p:grpSp>
      <p:grpSp>
        <p:nvGrpSpPr>
          <p:cNvPr id="9" name="Group 9"/>
          <p:cNvGrpSpPr/>
          <p:nvPr/>
        </p:nvGrpSpPr>
        <p:grpSpPr>
          <a:xfrm>
            <a:off x="8334126" y="7313370"/>
            <a:ext cx="8925174" cy="1955030"/>
            <a:chOff x="0" y="0"/>
            <a:chExt cx="3690051" cy="808294"/>
          </a:xfrm>
        </p:grpSpPr>
        <p:sp>
          <p:nvSpPr>
            <p:cNvPr id="10" name="Freeform 10"/>
            <p:cNvSpPr/>
            <p:nvPr/>
          </p:nvSpPr>
          <p:spPr>
            <a:xfrm>
              <a:off x="0" y="0"/>
              <a:ext cx="3690051" cy="808294"/>
            </a:xfrm>
            <a:custGeom>
              <a:avLst/>
              <a:gdLst/>
              <a:ahLst/>
              <a:cxnLst/>
              <a:rect l="l" t="t" r="r" b="b"/>
              <a:pathLst>
                <a:path w="3690051" h="808294">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75C7FB"/>
            </a:solidFill>
          </p:spPr>
        </p:sp>
      </p:grpSp>
      <p:grpSp>
        <p:nvGrpSpPr>
          <p:cNvPr id="11" name="Group 11"/>
          <p:cNvGrpSpPr/>
          <p:nvPr/>
        </p:nvGrpSpPr>
        <p:grpSpPr>
          <a:xfrm>
            <a:off x="8334126" y="2975507"/>
            <a:ext cx="8925174" cy="1955030"/>
            <a:chOff x="0" y="0"/>
            <a:chExt cx="3690051" cy="808294"/>
          </a:xfrm>
        </p:grpSpPr>
        <p:sp>
          <p:nvSpPr>
            <p:cNvPr id="12" name="Freeform 12"/>
            <p:cNvSpPr/>
            <p:nvPr/>
          </p:nvSpPr>
          <p:spPr>
            <a:xfrm>
              <a:off x="0" y="0"/>
              <a:ext cx="3690051" cy="808294"/>
            </a:xfrm>
            <a:custGeom>
              <a:avLst/>
              <a:gdLst/>
              <a:ahLst/>
              <a:cxnLst/>
              <a:rect l="l" t="t" r="r" b="b"/>
              <a:pathLst>
                <a:path w="3690051" h="808294">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75C7FB"/>
            </a:solidFill>
          </p:spPr>
        </p:sp>
      </p:grpSp>
      <p:pic>
        <p:nvPicPr>
          <p:cNvPr id="13" name="Picture 13"/>
          <p:cNvPicPr>
            <a:picLocks noChangeAspect="1"/>
          </p:cNvPicPr>
          <p:nvPr/>
        </p:nvPicPr>
        <p:blipFill>
          <a:blip r:embed="rId4"/>
          <a:srcRect/>
          <a:stretch>
            <a:fillRect/>
          </a:stretch>
        </p:blipFill>
        <p:spPr>
          <a:xfrm>
            <a:off x="894839" y="5285962"/>
            <a:ext cx="4775802" cy="3412528"/>
          </a:xfrm>
          <a:prstGeom prst="rect">
            <a:avLst/>
          </a:prstGeom>
        </p:spPr>
      </p:pic>
      <p:sp>
        <p:nvSpPr>
          <p:cNvPr id="14" name="TextBox 14"/>
          <p:cNvSpPr txBox="1"/>
          <p:nvPr/>
        </p:nvSpPr>
        <p:spPr>
          <a:xfrm>
            <a:off x="1028700" y="1497150"/>
            <a:ext cx="5385167" cy="3032914"/>
          </a:xfrm>
          <a:prstGeom prst="rect">
            <a:avLst/>
          </a:prstGeom>
        </p:spPr>
        <p:txBody>
          <a:bodyPr lIns="0" tIns="0" rIns="0" bIns="0" rtlCol="0" anchor="t">
            <a:spAutoFit/>
          </a:bodyPr>
          <a:lstStyle/>
          <a:p>
            <a:pPr>
              <a:lnSpc>
                <a:spcPts val="7920"/>
              </a:lnSpc>
            </a:pPr>
            <a:r>
              <a:rPr lang="en-US" sz="7200" spc="-72" dirty="0">
                <a:solidFill>
                  <a:srgbClr val="2B345B"/>
                </a:solidFill>
                <a:latin typeface="Muli Bold"/>
              </a:rPr>
              <a:t>What Motivated Us ?</a:t>
            </a:r>
          </a:p>
        </p:txBody>
      </p:sp>
      <p:sp>
        <p:nvSpPr>
          <p:cNvPr id="15" name="TextBox 15"/>
          <p:cNvSpPr txBox="1"/>
          <p:nvPr/>
        </p:nvSpPr>
        <p:spPr>
          <a:xfrm>
            <a:off x="9327757" y="7754310"/>
            <a:ext cx="7347982" cy="1077218"/>
          </a:xfrm>
          <a:prstGeom prst="rect">
            <a:avLst/>
          </a:prstGeom>
        </p:spPr>
        <p:txBody>
          <a:bodyPr lIns="0" tIns="0" rIns="0" bIns="0" rtlCol="0" anchor="t">
            <a:spAutoFit/>
          </a:bodyPr>
          <a:lstStyle/>
          <a:p>
            <a:pPr marL="0" lvl="0" indent="0" algn="ctr">
              <a:lnSpc>
                <a:spcPts val="4160"/>
              </a:lnSpc>
              <a:spcBef>
                <a:spcPct val="0"/>
              </a:spcBef>
            </a:pPr>
            <a:r>
              <a:rPr lang="en-US" sz="3200" spc="-32" dirty="0">
                <a:solidFill>
                  <a:srgbClr val="2B345B"/>
                </a:solidFill>
                <a:latin typeface="Inknut Antiqua Medium Bold"/>
              </a:rPr>
              <a:t>Using Tech to transform and ease the daily lives of citizens.</a:t>
            </a:r>
          </a:p>
        </p:txBody>
      </p:sp>
      <p:sp>
        <p:nvSpPr>
          <p:cNvPr id="16" name="TextBox 16"/>
          <p:cNvSpPr txBox="1"/>
          <p:nvPr/>
        </p:nvSpPr>
        <p:spPr>
          <a:xfrm>
            <a:off x="9327757" y="1534671"/>
            <a:ext cx="7347982" cy="1077218"/>
          </a:xfrm>
          <a:prstGeom prst="rect">
            <a:avLst/>
          </a:prstGeom>
        </p:spPr>
        <p:txBody>
          <a:bodyPr lIns="0" tIns="0" rIns="0" bIns="0" rtlCol="0" anchor="t">
            <a:spAutoFit/>
          </a:bodyPr>
          <a:lstStyle/>
          <a:p>
            <a:pPr marL="0" lvl="0" indent="0" algn="ctr">
              <a:lnSpc>
                <a:spcPts val="4160"/>
              </a:lnSpc>
              <a:spcBef>
                <a:spcPct val="0"/>
              </a:spcBef>
            </a:pPr>
            <a:r>
              <a:rPr lang="en-US" sz="3200" spc="-32" dirty="0">
                <a:solidFill>
                  <a:srgbClr val="2B345B"/>
                </a:solidFill>
                <a:latin typeface="Inknut Antiqua Medium Bold"/>
              </a:rPr>
              <a:t>Increasing Financial Fraud Percentage</a:t>
            </a:r>
          </a:p>
        </p:txBody>
      </p:sp>
      <p:sp>
        <p:nvSpPr>
          <p:cNvPr id="17" name="TextBox 17"/>
          <p:cNvSpPr txBox="1"/>
          <p:nvPr/>
        </p:nvSpPr>
        <p:spPr>
          <a:xfrm>
            <a:off x="9327757" y="3680607"/>
            <a:ext cx="7347982" cy="1077218"/>
          </a:xfrm>
          <a:prstGeom prst="rect">
            <a:avLst/>
          </a:prstGeom>
        </p:spPr>
        <p:txBody>
          <a:bodyPr lIns="0" tIns="0" rIns="0" bIns="0" rtlCol="0" anchor="t">
            <a:spAutoFit/>
          </a:bodyPr>
          <a:lstStyle/>
          <a:p>
            <a:pPr marL="0" lvl="0" indent="0" algn="ctr">
              <a:lnSpc>
                <a:spcPts val="4160"/>
              </a:lnSpc>
              <a:spcBef>
                <a:spcPct val="0"/>
              </a:spcBef>
            </a:pPr>
            <a:r>
              <a:rPr lang="en-US" sz="3200" spc="-32" dirty="0">
                <a:solidFill>
                  <a:srgbClr val="2B345B"/>
                </a:solidFill>
                <a:latin typeface="Inknut Antiqua Medium Bold"/>
              </a:rPr>
              <a:t>Hefty Losses Incurred to citizens</a:t>
            </a:r>
          </a:p>
        </p:txBody>
      </p:sp>
      <p:sp>
        <p:nvSpPr>
          <p:cNvPr id="18" name="TextBox 18"/>
          <p:cNvSpPr txBox="1"/>
          <p:nvPr/>
        </p:nvSpPr>
        <p:spPr>
          <a:xfrm>
            <a:off x="9327757" y="5845058"/>
            <a:ext cx="7347982" cy="1077218"/>
          </a:xfrm>
          <a:prstGeom prst="rect">
            <a:avLst/>
          </a:prstGeom>
        </p:spPr>
        <p:txBody>
          <a:bodyPr lIns="0" tIns="0" rIns="0" bIns="0" rtlCol="0" anchor="t">
            <a:spAutoFit/>
          </a:bodyPr>
          <a:lstStyle/>
          <a:p>
            <a:pPr marL="0" lvl="0" indent="0" algn="ctr">
              <a:lnSpc>
                <a:spcPts val="4160"/>
              </a:lnSpc>
              <a:spcBef>
                <a:spcPct val="0"/>
              </a:spcBef>
            </a:pPr>
            <a:r>
              <a:rPr lang="en-US" sz="3200" spc="-32" dirty="0">
                <a:solidFill>
                  <a:srgbClr val="2B345B"/>
                </a:solidFill>
                <a:latin typeface="Inknut Antiqua Medium Bold"/>
              </a:rPr>
              <a:t>No better preventive solution available.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9E9E9"/>
        </a:solidFill>
        <a:effectLst/>
      </p:bgPr>
    </p:bg>
    <p:spTree>
      <p:nvGrpSpPr>
        <p:cNvPr id="1" name=""/>
        <p:cNvGrpSpPr/>
        <p:nvPr/>
      </p:nvGrpSpPr>
      <p:grpSpPr>
        <a:xfrm>
          <a:off x="0" y="0"/>
          <a:ext cx="0" cy="0"/>
          <a:chOff x="0" y="0"/>
          <a:chExt cx="0" cy="0"/>
        </a:xfrm>
      </p:grpSpPr>
      <p:sp>
        <p:nvSpPr>
          <p:cNvPr id="4" name="TextBox 4"/>
          <p:cNvSpPr txBox="1"/>
          <p:nvPr/>
        </p:nvSpPr>
        <p:spPr>
          <a:xfrm>
            <a:off x="0" y="266701"/>
            <a:ext cx="13716000" cy="1209818"/>
          </a:xfrm>
          <a:prstGeom prst="rect">
            <a:avLst/>
          </a:prstGeom>
        </p:spPr>
        <p:txBody>
          <a:bodyPr wrap="square" lIns="0" tIns="0" rIns="0" bIns="0" rtlCol="0" anchor="t">
            <a:spAutoFit/>
          </a:bodyPr>
          <a:lstStyle/>
          <a:p>
            <a:pPr algn="ctr">
              <a:lnSpc>
                <a:spcPts val="10080"/>
              </a:lnSpc>
            </a:pPr>
            <a:r>
              <a:rPr lang="en-US" sz="7200" dirty="0">
                <a:solidFill>
                  <a:srgbClr val="CC0000"/>
                </a:solidFill>
                <a:latin typeface="Open Sans Extra Bold"/>
              </a:rPr>
              <a:t> </a:t>
            </a:r>
            <a:r>
              <a:rPr lang="en-US" sz="4000" dirty="0">
                <a:solidFill>
                  <a:srgbClr val="CC0000"/>
                </a:solidFill>
                <a:latin typeface="Open Sans Extra Bold"/>
              </a:rPr>
              <a:t>Brief about the Project Idea and Motivation.</a:t>
            </a:r>
          </a:p>
        </p:txBody>
      </p:sp>
      <p:sp>
        <p:nvSpPr>
          <p:cNvPr id="3" name="TextBox 2">
            <a:extLst>
              <a:ext uri="{FF2B5EF4-FFF2-40B4-BE49-F238E27FC236}">
                <a16:creationId xmlns:a16="http://schemas.microsoft.com/office/drawing/2014/main" id="{E03465A8-0FF5-484A-9A0F-A7061971C9A9}"/>
              </a:ext>
            </a:extLst>
          </p:cNvPr>
          <p:cNvSpPr txBox="1"/>
          <p:nvPr/>
        </p:nvSpPr>
        <p:spPr>
          <a:xfrm>
            <a:off x="1143000" y="2324100"/>
            <a:ext cx="14706600" cy="7263527"/>
          </a:xfrm>
          <a:prstGeom prst="rect">
            <a:avLst/>
          </a:prstGeom>
          <a:noFill/>
        </p:spPr>
        <p:txBody>
          <a:bodyPr wrap="square" rtlCol="0">
            <a:spAutoFit/>
          </a:bodyPr>
          <a:lstStyle/>
          <a:p>
            <a:r>
              <a:rPr lang="en-IN" sz="3200" dirty="0">
                <a:solidFill>
                  <a:srgbClr val="C00000"/>
                </a:solidFill>
              </a:rPr>
              <a:t>Creating a Safe Network for Transactions:</a:t>
            </a:r>
          </a:p>
          <a:p>
            <a:endParaRPr lang="en-IN" dirty="0"/>
          </a:p>
          <a:p>
            <a:r>
              <a:rPr lang="en-IN" sz="2800" dirty="0"/>
              <a:t>Establishing a Blockchain Network (distributed ledger based system) which would be having a central hub and local nodes distributed (nodes here are referred to the financial institutions).  A smart contract will be developed with a cryptographic key-value pair subject to only the transaction party and receiver party. The whole process of secure transaction and information of exchange will be contained in an encrypted block.</a:t>
            </a:r>
          </a:p>
          <a:p>
            <a:endParaRPr lang="en-IN" sz="2800" dirty="0"/>
          </a:p>
          <a:p>
            <a:r>
              <a:rPr lang="en-IN" sz="2800" dirty="0">
                <a:solidFill>
                  <a:srgbClr val="C00000"/>
                </a:solidFill>
              </a:rPr>
              <a:t>Deploying a Machine Learning model in the Blockchain for Anti Money Laundering(AML) detection:</a:t>
            </a:r>
          </a:p>
          <a:p>
            <a:endParaRPr lang="en-IN" sz="2800" dirty="0">
              <a:solidFill>
                <a:srgbClr val="C00000"/>
              </a:solidFill>
            </a:endParaRPr>
          </a:p>
          <a:p>
            <a:r>
              <a:rPr lang="en-IN" sz="2800" dirty="0"/>
              <a:t>The Blockchain Network established will use a Machine Learning model driven by Generative Adversarial Networks framework based on semi-supervised learning of sparse auto-encoders for the detection of fraud, suspicious activities automatically over the network.</a:t>
            </a:r>
          </a:p>
          <a:p>
            <a:endParaRPr lang="en-IN" sz="2800" dirty="0">
              <a:solidFill>
                <a:srgbClr val="C00000"/>
              </a:solidFill>
            </a:endParaRPr>
          </a:p>
          <a:p>
            <a:endParaRPr lang="en-IN" sz="2800" dirty="0">
              <a:solidFill>
                <a:srgbClr val="C00000"/>
              </a:solidFill>
            </a:endParaRPr>
          </a:p>
          <a:p>
            <a:endParaRPr lang="en-IN" sz="2400" dirty="0"/>
          </a:p>
          <a:p>
            <a:endParaRPr lang="en-IN" sz="2800" dirty="0"/>
          </a:p>
        </p:txBody>
      </p:sp>
    </p:spTree>
    <p:extLst>
      <p:ext uri="{BB962C8B-B14F-4D97-AF65-F5344CB8AC3E}">
        <p14:creationId xmlns:p14="http://schemas.microsoft.com/office/powerpoint/2010/main" val="33440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5C7F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5818824" y="366890"/>
            <a:ext cx="2151110" cy="2000532"/>
          </a:xfrm>
          <a:prstGeom prst="rect">
            <a:avLst/>
          </a:prstGeom>
        </p:spPr>
      </p:pic>
      <p:sp>
        <p:nvSpPr>
          <p:cNvPr id="3" name="TextBox 3"/>
          <p:cNvSpPr txBox="1"/>
          <p:nvPr/>
        </p:nvSpPr>
        <p:spPr>
          <a:xfrm>
            <a:off x="1028700" y="647700"/>
            <a:ext cx="14474798" cy="1243930"/>
          </a:xfrm>
          <a:prstGeom prst="rect">
            <a:avLst/>
          </a:prstGeom>
        </p:spPr>
        <p:txBody>
          <a:bodyPr wrap="square" lIns="0" tIns="0" rIns="0" bIns="0" rtlCol="0" anchor="t">
            <a:spAutoFit/>
          </a:bodyPr>
          <a:lstStyle/>
          <a:p>
            <a:pPr>
              <a:lnSpc>
                <a:spcPts val="9680"/>
              </a:lnSpc>
            </a:pPr>
            <a:r>
              <a:rPr lang="en-US" sz="8799" spc="-87" dirty="0">
                <a:solidFill>
                  <a:srgbClr val="283544"/>
                </a:solidFill>
                <a:latin typeface="Muli Bold"/>
              </a:rPr>
              <a:t>Tech Stack and Algorithm.</a:t>
            </a:r>
          </a:p>
        </p:txBody>
      </p:sp>
      <p:pic>
        <p:nvPicPr>
          <p:cNvPr id="4" name="Picture 4"/>
          <p:cNvPicPr>
            <a:picLocks noChangeAspect="1"/>
          </p:cNvPicPr>
          <p:nvPr/>
        </p:nvPicPr>
        <p:blipFill>
          <a:blip r:embed="rId2"/>
          <a:srcRect/>
          <a:stretch>
            <a:fillRect/>
          </a:stretch>
        </p:blipFill>
        <p:spPr>
          <a:xfrm>
            <a:off x="318066" y="7812564"/>
            <a:ext cx="2151110" cy="2000532"/>
          </a:xfrm>
          <a:prstGeom prst="rect">
            <a:avLst/>
          </a:prstGeom>
        </p:spPr>
      </p:pic>
      <p:grpSp>
        <p:nvGrpSpPr>
          <p:cNvPr id="5" name="Group 5"/>
          <p:cNvGrpSpPr/>
          <p:nvPr/>
        </p:nvGrpSpPr>
        <p:grpSpPr>
          <a:xfrm rot="-10800000">
            <a:off x="16434100" y="8537985"/>
            <a:ext cx="720315" cy="720315"/>
            <a:chOff x="0" y="0"/>
            <a:chExt cx="960421" cy="960421"/>
          </a:xfrm>
        </p:grpSpPr>
        <p:pic>
          <p:nvPicPr>
            <p:cNvPr id="6" name="Picture 6"/>
            <p:cNvPicPr>
              <a:picLocks noChangeAspect="1"/>
            </p:cNvPicPr>
            <p:nvPr/>
          </p:nvPicPr>
          <p:blipFill>
            <a:blip r:embed="rId3"/>
            <a:srcRect/>
            <a:stretch>
              <a:fillRect/>
            </a:stretch>
          </p:blipFill>
          <p:spPr>
            <a:xfrm rot="-10800000">
              <a:off x="0" y="0"/>
              <a:ext cx="960421" cy="960421"/>
            </a:xfrm>
            <a:prstGeom prst="rect">
              <a:avLst/>
            </a:prstGeom>
          </p:spPr>
        </p:pic>
        <p:pic>
          <p:nvPicPr>
            <p:cNvPr id="7" name="Picture 7"/>
            <p:cNvPicPr>
              <a:picLocks noChangeAspect="1"/>
            </p:cNvPicPr>
            <p:nvPr/>
          </p:nvPicPr>
          <p:blipFill>
            <a:blip r:embed="rId4"/>
            <a:srcRect/>
            <a:stretch>
              <a:fillRect/>
            </a:stretch>
          </p:blipFill>
          <p:spPr>
            <a:xfrm>
              <a:off x="234750" y="234750"/>
              <a:ext cx="490920" cy="490920"/>
            </a:xfrm>
            <a:prstGeom prst="rect">
              <a:avLst/>
            </a:prstGeom>
          </p:spPr>
        </p:pic>
      </p:grpSp>
      <p:sp>
        <p:nvSpPr>
          <p:cNvPr id="9" name="TextBox 9"/>
          <p:cNvSpPr txBox="1"/>
          <p:nvPr/>
        </p:nvSpPr>
        <p:spPr>
          <a:xfrm rot="-5400000">
            <a:off x="14630801" y="3244652"/>
            <a:ext cx="4844450" cy="412546"/>
          </a:xfrm>
          <a:prstGeom prst="rect">
            <a:avLst/>
          </a:prstGeom>
        </p:spPr>
        <p:txBody>
          <a:bodyPr lIns="0" tIns="0" rIns="0" bIns="0" rtlCol="0" anchor="t">
            <a:spAutoFit/>
          </a:bodyPr>
          <a:lstStyle/>
          <a:p>
            <a:pPr algn="r">
              <a:lnSpc>
                <a:spcPts val="3360"/>
              </a:lnSpc>
              <a:spcBef>
                <a:spcPct val="0"/>
              </a:spcBef>
            </a:pPr>
            <a:r>
              <a:rPr lang="en-US" sz="2400" dirty="0">
                <a:solidFill>
                  <a:srgbClr val="75C7FB"/>
                </a:solidFill>
                <a:latin typeface="Space Mono"/>
              </a:rPr>
              <a:t>YOUR BUSINESS NAME</a:t>
            </a:r>
          </a:p>
        </p:txBody>
      </p:sp>
      <p:sp>
        <p:nvSpPr>
          <p:cNvPr id="10" name="TextBox 10"/>
          <p:cNvSpPr txBox="1"/>
          <p:nvPr/>
        </p:nvSpPr>
        <p:spPr>
          <a:xfrm>
            <a:off x="1028701" y="2781300"/>
            <a:ext cx="10096500" cy="7437229"/>
          </a:xfrm>
          <a:prstGeom prst="rect">
            <a:avLst/>
          </a:prstGeom>
        </p:spPr>
        <p:txBody>
          <a:bodyPr wrap="square" lIns="0" tIns="0" rIns="0" bIns="0" rtlCol="0" anchor="t">
            <a:spAutoFit/>
          </a:bodyPr>
          <a:lstStyle/>
          <a:p>
            <a:pPr algn="just">
              <a:lnSpc>
                <a:spcPts val="4497"/>
              </a:lnSpc>
            </a:pPr>
            <a:endParaRPr sz="2400" dirty="0"/>
          </a:p>
          <a:p>
            <a:pPr algn="just">
              <a:lnSpc>
                <a:spcPts val="4497"/>
              </a:lnSpc>
            </a:pPr>
            <a:r>
              <a:rPr lang="en-US" sz="2800" dirty="0">
                <a:solidFill>
                  <a:srgbClr val="2B345B"/>
                </a:solidFill>
                <a:latin typeface="Open Sans Light Bold"/>
              </a:rPr>
              <a:t>For Prototype we are using :</a:t>
            </a:r>
          </a:p>
          <a:p>
            <a:pPr algn="just">
              <a:lnSpc>
                <a:spcPts val="4497"/>
              </a:lnSpc>
            </a:pPr>
            <a:r>
              <a:rPr lang="en-US" sz="2400" dirty="0">
                <a:solidFill>
                  <a:schemeClr val="bg1"/>
                </a:solidFill>
                <a:latin typeface="Open Sans Light Bold"/>
              </a:rPr>
              <a:t>IBM Blockchain Extension on VS Code,</a:t>
            </a:r>
          </a:p>
          <a:p>
            <a:pPr algn="just">
              <a:lnSpc>
                <a:spcPts val="4497"/>
              </a:lnSpc>
            </a:pPr>
            <a:r>
              <a:rPr lang="en-US" sz="2400" dirty="0">
                <a:solidFill>
                  <a:schemeClr val="bg1"/>
                </a:solidFill>
                <a:latin typeface="Open Sans Light Bold"/>
              </a:rPr>
              <a:t>Hyperledger Fabric for Smart Contract Initialization,</a:t>
            </a:r>
          </a:p>
          <a:p>
            <a:pPr algn="just">
              <a:lnSpc>
                <a:spcPts val="4497"/>
              </a:lnSpc>
            </a:pPr>
            <a:r>
              <a:rPr lang="en-US" sz="2400" dirty="0">
                <a:solidFill>
                  <a:schemeClr val="bg1"/>
                </a:solidFill>
                <a:latin typeface="Open Sans Light Bold"/>
              </a:rPr>
              <a:t>JavaScript, Solidity, Python, Node.js</a:t>
            </a:r>
          </a:p>
          <a:p>
            <a:pPr algn="just">
              <a:lnSpc>
                <a:spcPts val="4497"/>
              </a:lnSpc>
            </a:pPr>
            <a:r>
              <a:rPr lang="en-US" sz="2400" dirty="0">
                <a:solidFill>
                  <a:schemeClr val="bg1"/>
                </a:solidFill>
                <a:latin typeface="Open Sans Light Bold"/>
              </a:rPr>
              <a:t>Ethereum Virtual Machine(For final system </a:t>
            </a:r>
            <a:r>
              <a:rPr lang="en-US" sz="2400">
                <a:solidFill>
                  <a:schemeClr val="bg1"/>
                </a:solidFill>
                <a:latin typeface="Open Sans Light Bold"/>
              </a:rPr>
              <a:t>development), Docker, Open SSL</a:t>
            </a:r>
            <a:endParaRPr lang="en-US" sz="2400" dirty="0">
              <a:solidFill>
                <a:schemeClr val="bg1"/>
              </a:solidFill>
              <a:latin typeface="Open Sans Light Bold"/>
            </a:endParaRPr>
          </a:p>
          <a:p>
            <a:pPr algn="just">
              <a:lnSpc>
                <a:spcPts val="4497"/>
              </a:lnSpc>
            </a:pPr>
            <a:endParaRPr lang="en-US" sz="2400" dirty="0">
              <a:solidFill>
                <a:schemeClr val="bg1"/>
              </a:solidFill>
              <a:latin typeface="Open Sans Light Bold"/>
            </a:endParaRPr>
          </a:p>
          <a:p>
            <a:pPr algn="just">
              <a:lnSpc>
                <a:spcPts val="4497"/>
              </a:lnSpc>
            </a:pPr>
            <a:r>
              <a:rPr lang="en-US" sz="2800" dirty="0">
                <a:solidFill>
                  <a:srgbClr val="2B345B"/>
                </a:solidFill>
                <a:latin typeface="Open Sans Light Bold"/>
              </a:rPr>
              <a:t>Algorithm :</a:t>
            </a:r>
          </a:p>
          <a:p>
            <a:pPr algn="just">
              <a:lnSpc>
                <a:spcPts val="4497"/>
              </a:lnSpc>
            </a:pPr>
            <a:r>
              <a:rPr lang="en-US" sz="2400" dirty="0">
                <a:solidFill>
                  <a:schemeClr val="bg1"/>
                </a:solidFill>
                <a:latin typeface="Open Sans Light Bold"/>
              </a:rPr>
              <a:t>Semi-Supervised GANs (Sparse Auto-encoders)</a:t>
            </a:r>
          </a:p>
          <a:p>
            <a:pPr algn="just">
              <a:lnSpc>
                <a:spcPts val="4497"/>
              </a:lnSpc>
            </a:pPr>
            <a:endParaRPr lang="en-US" sz="2400" dirty="0">
              <a:solidFill>
                <a:srgbClr val="2B345B"/>
              </a:solidFill>
              <a:latin typeface="Open Sans Light Bold"/>
            </a:endParaRPr>
          </a:p>
          <a:p>
            <a:pPr algn="just">
              <a:lnSpc>
                <a:spcPts val="4497"/>
              </a:lnSpc>
            </a:pPr>
            <a:endParaRPr lang="en-US" sz="2400" dirty="0">
              <a:solidFill>
                <a:srgbClr val="2B345B"/>
              </a:solidFill>
              <a:latin typeface="Open Sans Light Bold"/>
            </a:endParaRPr>
          </a:p>
          <a:p>
            <a:pPr algn="just">
              <a:lnSpc>
                <a:spcPts val="4497"/>
              </a:lnSpc>
            </a:pPr>
            <a:endParaRPr lang="en-US" sz="2400" dirty="0">
              <a:solidFill>
                <a:srgbClr val="2B345B"/>
              </a:solidFill>
              <a:latin typeface="Open Sans Light Bold"/>
            </a:endParaRPr>
          </a:p>
        </p:txBody>
      </p:sp>
      <p:pic>
        <p:nvPicPr>
          <p:cNvPr id="17" name="Picture 16">
            <a:extLst>
              <a:ext uri="{FF2B5EF4-FFF2-40B4-BE49-F238E27FC236}">
                <a16:creationId xmlns:a16="http://schemas.microsoft.com/office/drawing/2014/main" id="{3559844A-9842-4064-8D05-F4783B7FA53B}"/>
              </a:ext>
            </a:extLst>
          </p:cNvPr>
          <p:cNvPicPr>
            <a:picLocks noChangeAspect="1"/>
          </p:cNvPicPr>
          <p:nvPr/>
        </p:nvPicPr>
        <p:blipFill>
          <a:blip r:embed="rId5"/>
          <a:stretch>
            <a:fillRect/>
          </a:stretch>
        </p:blipFill>
        <p:spPr>
          <a:xfrm>
            <a:off x="11582400" y="2568114"/>
            <a:ext cx="5791201" cy="5562600"/>
          </a:xfrm>
          <a:prstGeom prst="rect">
            <a:avLst/>
          </a:prstGeom>
        </p:spPr>
      </p:pic>
    </p:spTree>
    <p:extLst>
      <p:ext uri="{BB962C8B-B14F-4D97-AF65-F5344CB8AC3E}">
        <p14:creationId xmlns:p14="http://schemas.microsoft.com/office/powerpoint/2010/main" val="313473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327991" y="184963"/>
            <a:ext cx="12245009" cy="1129861"/>
          </a:xfrm>
          <a:prstGeom prst="rect">
            <a:avLst/>
          </a:prstGeom>
        </p:spPr>
        <p:txBody>
          <a:bodyPr wrap="square" lIns="0" tIns="0" rIns="0" bIns="0" rtlCol="0" anchor="t">
            <a:spAutoFit/>
          </a:bodyPr>
          <a:lstStyle/>
          <a:p>
            <a:pPr>
              <a:lnSpc>
                <a:spcPts val="10560"/>
              </a:lnSpc>
            </a:pPr>
            <a:r>
              <a:rPr lang="en-US" sz="3600" spc="-95" dirty="0">
                <a:solidFill>
                  <a:srgbClr val="EF3044"/>
                </a:solidFill>
                <a:latin typeface="Muli Bold"/>
              </a:rPr>
              <a:t>Establishing a Blockchain Network and smart contracts.</a:t>
            </a:r>
          </a:p>
        </p:txBody>
      </p:sp>
      <p:grpSp>
        <p:nvGrpSpPr>
          <p:cNvPr id="3" name="Group 3"/>
          <p:cNvGrpSpPr/>
          <p:nvPr/>
        </p:nvGrpSpPr>
        <p:grpSpPr>
          <a:xfrm>
            <a:off x="9144000" y="4111173"/>
            <a:ext cx="7242106" cy="4618896"/>
            <a:chOff x="0" y="0"/>
            <a:chExt cx="1835257" cy="1314229"/>
          </a:xfrm>
        </p:grpSpPr>
        <p:sp>
          <p:nvSpPr>
            <p:cNvPr id="4" name="Freeform 4"/>
            <p:cNvSpPr/>
            <p:nvPr/>
          </p:nvSpPr>
          <p:spPr>
            <a:xfrm>
              <a:off x="0" y="0"/>
              <a:ext cx="1835257" cy="1314229"/>
            </a:xfrm>
            <a:custGeom>
              <a:avLst/>
              <a:gdLst/>
              <a:ahLst/>
              <a:cxnLst/>
              <a:rect l="l" t="t" r="r" b="b"/>
              <a:pathLst>
                <a:path w="1835257" h="1314229">
                  <a:moveTo>
                    <a:pt x="1710797" y="1314229"/>
                  </a:moveTo>
                  <a:lnTo>
                    <a:pt x="124460" y="1314229"/>
                  </a:lnTo>
                  <a:cubicBezTo>
                    <a:pt x="55880" y="1314229"/>
                    <a:pt x="0" y="1258349"/>
                    <a:pt x="0" y="1189769"/>
                  </a:cubicBezTo>
                  <a:lnTo>
                    <a:pt x="0" y="124460"/>
                  </a:lnTo>
                  <a:cubicBezTo>
                    <a:pt x="0" y="55880"/>
                    <a:pt x="55880" y="0"/>
                    <a:pt x="124460" y="0"/>
                  </a:cubicBezTo>
                  <a:lnTo>
                    <a:pt x="1710797" y="0"/>
                  </a:lnTo>
                  <a:cubicBezTo>
                    <a:pt x="1779377" y="0"/>
                    <a:pt x="1835257" y="55880"/>
                    <a:pt x="1835257" y="124460"/>
                  </a:cubicBezTo>
                  <a:lnTo>
                    <a:pt x="1835257" y="1189769"/>
                  </a:lnTo>
                  <a:cubicBezTo>
                    <a:pt x="1835257" y="1258349"/>
                    <a:pt x="1779377" y="1314229"/>
                    <a:pt x="1710797" y="1314229"/>
                  </a:cubicBezTo>
                  <a:close/>
                </a:path>
              </a:pathLst>
            </a:custGeom>
            <a:solidFill>
              <a:srgbClr val="FFFFFF"/>
            </a:solidFill>
          </p:spPr>
        </p:sp>
      </p:grpSp>
      <p:pic>
        <p:nvPicPr>
          <p:cNvPr id="5" name="Picture 5"/>
          <p:cNvPicPr>
            <a:picLocks noChangeAspect="1"/>
          </p:cNvPicPr>
          <p:nvPr/>
        </p:nvPicPr>
        <p:blipFill>
          <a:blip r:embed="rId3"/>
          <a:srcRect/>
          <a:stretch>
            <a:fillRect/>
          </a:stretch>
        </p:blipFill>
        <p:spPr>
          <a:xfrm>
            <a:off x="10799909" y="1450392"/>
            <a:ext cx="2151110" cy="2000532"/>
          </a:xfrm>
          <a:prstGeom prst="rect">
            <a:avLst/>
          </a:prstGeom>
        </p:spPr>
      </p:pic>
      <p:pic>
        <p:nvPicPr>
          <p:cNvPr id="6" name="Picture 6"/>
          <p:cNvPicPr>
            <a:picLocks noChangeAspect="1"/>
          </p:cNvPicPr>
          <p:nvPr/>
        </p:nvPicPr>
        <p:blipFill>
          <a:blip r:embed="rId3"/>
          <a:srcRect/>
          <a:stretch>
            <a:fillRect/>
          </a:stretch>
        </p:blipFill>
        <p:spPr>
          <a:xfrm>
            <a:off x="10799909" y="-971832"/>
            <a:ext cx="2151110" cy="2000532"/>
          </a:xfrm>
          <a:prstGeom prst="rect">
            <a:avLst/>
          </a:prstGeom>
        </p:spPr>
      </p:pic>
      <p:pic>
        <p:nvPicPr>
          <p:cNvPr id="7" name="Picture 7"/>
          <p:cNvPicPr>
            <a:picLocks noChangeAspect="1"/>
          </p:cNvPicPr>
          <p:nvPr/>
        </p:nvPicPr>
        <p:blipFill>
          <a:blip r:embed="rId3"/>
          <a:srcRect/>
          <a:stretch>
            <a:fillRect/>
          </a:stretch>
        </p:blipFill>
        <p:spPr>
          <a:xfrm>
            <a:off x="14234996" y="9042598"/>
            <a:ext cx="2151110" cy="2000532"/>
          </a:xfrm>
          <a:prstGeom prst="rect">
            <a:avLst/>
          </a:prstGeom>
        </p:spPr>
      </p:pic>
      <p:grpSp>
        <p:nvGrpSpPr>
          <p:cNvPr id="8" name="Group 8"/>
          <p:cNvGrpSpPr/>
          <p:nvPr/>
        </p:nvGrpSpPr>
        <p:grpSpPr>
          <a:xfrm>
            <a:off x="9144000" y="2716145"/>
            <a:ext cx="7242106" cy="3418474"/>
            <a:chOff x="0" y="0"/>
            <a:chExt cx="1833600" cy="972669"/>
          </a:xfrm>
        </p:grpSpPr>
        <p:sp>
          <p:nvSpPr>
            <p:cNvPr id="9" name="Freeform 9"/>
            <p:cNvSpPr/>
            <p:nvPr/>
          </p:nvSpPr>
          <p:spPr>
            <a:xfrm>
              <a:off x="0" y="0"/>
              <a:ext cx="1833600" cy="972669"/>
            </a:xfrm>
            <a:custGeom>
              <a:avLst/>
              <a:gdLst/>
              <a:ahLst/>
              <a:cxnLst/>
              <a:rect l="l" t="t" r="r" b="b"/>
              <a:pathLst>
                <a:path w="1833600" h="972669">
                  <a:moveTo>
                    <a:pt x="1709140" y="972669"/>
                  </a:moveTo>
                  <a:lnTo>
                    <a:pt x="124460" y="972669"/>
                  </a:lnTo>
                  <a:cubicBezTo>
                    <a:pt x="55880" y="972669"/>
                    <a:pt x="0" y="916789"/>
                    <a:pt x="0" y="848209"/>
                  </a:cubicBezTo>
                  <a:lnTo>
                    <a:pt x="0" y="124460"/>
                  </a:lnTo>
                  <a:cubicBezTo>
                    <a:pt x="0" y="55880"/>
                    <a:pt x="55880" y="0"/>
                    <a:pt x="124460" y="0"/>
                  </a:cubicBezTo>
                  <a:lnTo>
                    <a:pt x="1709140" y="0"/>
                  </a:lnTo>
                  <a:cubicBezTo>
                    <a:pt x="1777721" y="0"/>
                    <a:pt x="1833600" y="55880"/>
                    <a:pt x="1833600" y="124460"/>
                  </a:cubicBezTo>
                  <a:lnTo>
                    <a:pt x="1833600" y="848209"/>
                  </a:lnTo>
                  <a:cubicBezTo>
                    <a:pt x="1833600" y="916789"/>
                    <a:pt x="1777721" y="972669"/>
                    <a:pt x="1709140" y="972669"/>
                  </a:cubicBezTo>
                  <a:close/>
                </a:path>
              </a:pathLst>
            </a:custGeom>
            <a:solidFill>
              <a:srgbClr val="75C7FB"/>
            </a:solidFill>
          </p:spPr>
        </p:sp>
      </p:grpSp>
      <p:pic>
        <p:nvPicPr>
          <p:cNvPr id="10" name="Picture 10"/>
          <p:cNvPicPr>
            <a:picLocks noChangeAspect="1"/>
          </p:cNvPicPr>
          <p:nvPr/>
        </p:nvPicPr>
        <p:blipFill>
          <a:blip r:embed="rId4"/>
          <a:srcRect/>
          <a:stretch>
            <a:fillRect/>
          </a:stretch>
        </p:blipFill>
        <p:spPr>
          <a:xfrm rot="218997">
            <a:off x="13756661" y="2162049"/>
            <a:ext cx="2167735" cy="888771"/>
          </a:xfrm>
          <a:prstGeom prst="rect">
            <a:avLst/>
          </a:prstGeom>
        </p:spPr>
      </p:pic>
      <p:pic>
        <p:nvPicPr>
          <p:cNvPr id="11" name="Picture 11"/>
          <p:cNvPicPr>
            <a:picLocks noChangeAspect="1"/>
          </p:cNvPicPr>
          <p:nvPr/>
        </p:nvPicPr>
        <p:blipFill>
          <a:blip r:embed="rId4"/>
          <a:srcRect/>
          <a:stretch>
            <a:fillRect/>
          </a:stretch>
        </p:blipFill>
        <p:spPr>
          <a:xfrm>
            <a:off x="8618722" y="4093186"/>
            <a:ext cx="2152613" cy="882571"/>
          </a:xfrm>
          <a:prstGeom prst="rect">
            <a:avLst/>
          </a:prstGeom>
        </p:spPr>
      </p:pic>
      <p:sp>
        <p:nvSpPr>
          <p:cNvPr id="13" name="TextBox 13"/>
          <p:cNvSpPr txBox="1"/>
          <p:nvPr/>
        </p:nvSpPr>
        <p:spPr>
          <a:xfrm>
            <a:off x="304800" y="1537119"/>
            <a:ext cx="5511850" cy="460960"/>
          </a:xfrm>
          <a:prstGeom prst="rect">
            <a:avLst/>
          </a:prstGeom>
        </p:spPr>
        <p:txBody>
          <a:bodyPr lIns="0" tIns="0" rIns="0" bIns="0" rtlCol="0" anchor="t">
            <a:spAutoFit/>
          </a:bodyPr>
          <a:lstStyle/>
          <a:p>
            <a:pPr>
              <a:lnSpc>
                <a:spcPts val="3919"/>
              </a:lnSpc>
              <a:spcBef>
                <a:spcPct val="0"/>
              </a:spcBef>
            </a:pPr>
            <a:endParaRPr lang="en-US" sz="2800" dirty="0">
              <a:solidFill>
                <a:srgbClr val="000000"/>
              </a:solidFill>
              <a:latin typeface="Muli Regular"/>
            </a:endParaRPr>
          </a:p>
        </p:txBody>
      </p:sp>
      <p:sp>
        <p:nvSpPr>
          <p:cNvPr id="14" name="TextBox 14"/>
          <p:cNvSpPr txBox="1"/>
          <p:nvPr/>
        </p:nvSpPr>
        <p:spPr>
          <a:xfrm rot="-5400000">
            <a:off x="14630801" y="3244224"/>
            <a:ext cx="4844450" cy="413401"/>
          </a:xfrm>
          <a:prstGeom prst="rect">
            <a:avLst/>
          </a:prstGeom>
        </p:spPr>
        <p:txBody>
          <a:bodyPr lIns="0" tIns="0" rIns="0" bIns="0" rtlCol="0" anchor="t">
            <a:spAutoFit/>
          </a:bodyPr>
          <a:lstStyle/>
          <a:p>
            <a:pPr algn="r">
              <a:lnSpc>
                <a:spcPts val="3360"/>
              </a:lnSpc>
              <a:spcBef>
                <a:spcPct val="0"/>
              </a:spcBef>
            </a:pPr>
            <a:r>
              <a:rPr lang="en-US" sz="2400">
                <a:solidFill>
                  <a:srgbClr val="000000"/>
                </a:solidFill>
                <a:latin typeface="Space Mono"/>
              </a:rPr>
              <a:t>PROJECT BASED LEARNING</a:t>
            </a:r>
          </a:p>
        </p:txBody>
      </p:sp>
      <p:sp>
        <p:nvSpPr>
          <p:cNvPr id="17" name="TextBox 16">
            <a:extLst>
              <a:ext uri="{FF2B5EF4-FFF2-40B4-BE49-F238E27FC236}">
                <a16:creationId xmlns:a16="http://schemas.microsoft.com/office/drawing/2014/main" id="{BAA9A91E-5DBE-4EDE-82F8-C09741CA41A4}"/>
              </a:ext>
            </a:extLst>
          </p:cNvPr>
          <p:cNvSpPr txBox="1"/>
          <p:nvPr/>
        </p:nvSpPr>
        <p:spPr>
          <a:xfrm>
            <a:off x="327991" y="1450392"/>
            <a:ext cx="7620000" cy="9428222"/>
          </a:xfrm>
          <a:prstGeom prst="rect">
            <a:avLst/>
          </a:prstGeom>
          <a:noFill/>
        </p:spPr>
        <p:txBody>
          <a:bodyPr wrap="square" rtlCol="0">
            <a:spAutoFit/>
          </a:bodyPr>
          <a:lstStyle/>
          <a:p>
            <a:r>
              <a:rPr lang="en-IN" sz="2800" dirty="0"/>
              <a:t>For a working prototype we have used the IBM Blockchain VS Code Extension for creating a smart contract over the Hyper Ledger Fabric Environment and generating key-value cryptographic pairs.</a:t>
            </a:r>
          </a:p>
          <a:p>
            <a:endParaRPr lang="en-IN" sz="2800" dirty="0"/>
          </a:p>
          <a:p>
            <a:r>
              <a:rPr lang="en-IN" sz="2800" dirty="0"/>
              <a:t>Each pair is unique for a particular party and an encrypted block is created for storing all the financial information, transaction details, identity etc. This encrypted block is only accessible to the network officers in charge of the system through a hash-code which is  impossible for any one outside if the network to retrieve.  </a:t>
            </a:r>
          </a:p>
          <a:p>
            <a:endParaRPr lang="en-IN" sz="2800" dirty="0"/>
          </a:p>
          <a:p>
            <a:r>
              <a:rPr lang="en-IN" sz="2800" dirty="0"/>
              <a:t>Since Blockchain contains a digital log of transactions, details of a particular Party’s activity can be monitored and flagged if suspicious through the anti fraud detection machine learning model working in the background.</a:t>
            </a:r>
          </a:p>
          <a:p>
            <a:endParaRPr lang="en-IN" sz="2800" dirty="0"/>
          </a:p>
          <a:p>
            <a:endParaRPr lang="en-IN" sz="2800" baseline="30000" dirty="0"/>
          </a:p>
          <a:p>
            <a:endParaRPr lang="en-IN" sz="2800" baseline="30000" dirty="0"/>
          </a:p>
          <a:p>
            <a:endParaRPr lang="en-IN" sz="2800" baseline="30000" dirty="0"/>
          </a:p>
          <a:p>
            <a:endParaRPr lang="en-IN" sz="2800" baseline="30000" dirty="0"/>
          </a:p>
        </p:txBody>
      </p:sp>
      <p:pic>
        <p:nvPicPr>
          <p:cNvPr id="1026" name="Picture 2" descr="Smart contracts. Internet block chain security and digital validation vector  concept. Business chain block, crypto finance digital payment illustration  - Buy this stock vector and explore similar vectors at Adobe Stock |">
            <a:extLst>
              <a:ext uri="{FF2B5EF4-FFF2-40B4-BE49-F238E27FC236}">
                <a16:creationId xmlns:a16="http://schemas.microsoft.com/office/drawing/2014/main" id="{8892229F-4956-474C-8EEA-956168BCB8A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7400" y="3507432"/>
            <a:ext cx="6177194" cy="40433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274983" y="385723"/>
            <a:ext cx="7451365" cy="1129861"/>
          </a:xfrm>
          <a:prstGeom prst="rect">
            <a:avLst/>
          </a:prstGeom>
        </p:spPr>
        <p:txBody>
          <a:bodyPr lIns="0" tIns="0" rIns="0" bIns="0" rtlCol="0" anchor="t">
            <a:spAutoFit/>
          </a:bodyPr>
          <a:lstStyle/>
          <a:p>
            <a:pPr>
              <a:lnSpc>
                <a:spcPts val="10560"/>
              </a:lnSpc>
            </a:pPr>
            <a:r>
              <a:rPr lang="en-US" sz="3600" spc="-95" dirty="0">
                <a:solidFill>
                  <a:srgbClr val="EF3044"/>
                </a:solidFill>
                <a:latin typeface="Muli Bold"/>
              </a:rPr>
              <a:t>Security Authentication</a:t>
            </a:r>
          </a:p>
        </p:txBody>
      </p:sp>
      <p:grpSp>
        <p:nvGrpSpPr>
          <p:cNvPr id="3" name="Group 3"/>
          <p:cNvGrpSpPr/>
          <p:nvPr/>
        </p:nvGrpSpPr>
        <p:grpSpPr>
          <a:xfrm>
            <a:off x="9506244" y="4111173"/>
            <a:ext cx="6450066" cy="4618896"/>
            <a:chOff x="0" y="0"/>
            <a:chExt cx="1835257" cy="1314229"/>
          </a:xfrm>
        </p:grpSpPr>
        <p:sp>
          <p:nvSpPr>
            <p:cNvPr id="4" name="Freeform 4"/>
            <p:cNvSpPr/>
            <p:nvPr/>
          </p:nvSpPr>
          <p:spPr>
            <a:xfrm>
              <a:off x="0" y="0"/>
              <a:ext cx="1835257" cy="1314229"/>
            </a:xfrm>
            <a:custGeom>
              <a:avLst/>
              <a:gdLst/>
              <a:ahLst/>
              <a:cxnLst/>
              <a:rect l="l" t="t" r="r" b="b"/>
              <a:pathLst>
                <a:path w="1835257" h="1314229">
                  <a:moveTo>
                    <a:pt x="1710797" y="1314229"/>
                  </a:moveTo>
                  <a:lnTo>
                    <a:pt x="124460" y="1314229"/>
                  </a:lnTo>
                  <a:cubicBezTo>
                    <a:pt x="55880" y="1314229"/>
                    <a:pt x="0" y="1258349"/>
                    <a:pt x="0" y="1189769"/>
                  </a:cubicBezTo>
                  <a:lnTo>
                    <a:pt x="0" y="124460"/>
                  </a:lnTo>
                  <a:cubicBezTo>
                    <a:pt x="0" y="55880"/>
                    <a:pt x="55880" y="0"/>
                    <a:pt x="124460" y="0"/>
                  </a:cubicBezTo>
                  <a:lnTo>
                    <a:pt x="1710797" y="0"/>
                  </a:lnTo>
                  <a:cubicBezTo>
                    <a:pt x="1779377" y="0"/>
                    <a:pt x="1835257" y="55880"/>
                    <a:pt x="1835257" y="124460"/>
                  </a:cubicBezTo>
                  <a:lnTo>
                    <a:pt x="1835257" y="1189769"/>
                  </a:lnTo>
                  <a:cubicBezTo>
                    <a:pt x="1835257" y="1258349"/>
                    <a:pt x="1779377" y="1314229"/>
                    <a:pt x="1710797" y="1314229"/>
                  </a:cubicBezTo>
                  <a:close/>
                </a:path>
              </a:pathLst>
            </a:custGeom>
            <a:solidFill>
              <a:srgbClr val="FFFFFF"/>
            </a:solidFill>
          </p:spPr>
        </p:sp>
      </p:grpSp>
      <p:pic>
        <p:nvPicPr>
          <p:cNvPr id="5" name="Picture 5"/>
          <p:cNvPicPr>
            <a:picLocks noChangeAspect="1"/>
          </p:cNvPicPr>
          <p:nvPr/>
        </p:nvPicPr>
        <p:blipFill>
          <a:blip r:embed="rId3"/>
          <a:srcRect/>
          <a:stretch>
            <a:fillRect/>
          </a:stretch>
        </p:blipFill>
        <p:spPr>
          <a:xfrm>
            <a:off x="10799909" y="1450392"/>
            <a:ext cx="2151110" cy="2000532"/>
          </a:xfrm>
          <a:prstGeom prst="rect">
            <a:avLst/>
          </a:prstGeom>
        </p:spPr>
      </p:pic>
      <p:pic>
        <p:nvPicPr>
          <p:cNvPr id="6" name="Picture 6"/>
          <p:cNvPicPr>
            <a:picLocks noChangeAspect="1"/>
          </p:cNvPicPr>
          <p:nvPr/>
        </p:nvPicPr>
        <p:blipFill>
          <a:blip r:embed="rId3"/>
          <a:srcRect/>
          <a:stretch>
            <a:fillRect/>
          </a:stretch>
        </p:blipFill>
        <p:spPr>
          <a:xfrm>
            <a:off x="10799909" y="-971832"/>
            <a:ext cx="2151110" cy="2000532"/>
          </a:xfrm>
          <a:prstGeom prst="rect">
            <a:avLst/>
          </a:prstGeom>
        </p:spPr>
      </p:pic>
      <p:pic>
        <p:nvPicPr>
          <p:cNvPr id="7" name="Picture 7"/>
          <p:cNvPicPr>
            <a:picLocks noChangeAspect="1"/>
          </p:cNvPicPr>
          <p:nvPr/>
        </p:nvPicPr>
        <p:blipFill>
          <a:blip r:embed="rId3"/>
          <a:srcRect/>
          <a:stretch>
            <a:fillRect/>
          </a:stretch>
        </p:blipFill>
        <p:spPr>
          <a:xfrm>
            <a:off x="14234996" y="9042598"/>
            <a:ext cx="2151110" cy="2000532"/>
          </a:xfrm>
          <a:prstGeom prst="rect">
            <a:avLst/>
          </a:prstGeom>
        </p:spPr>
      </p:pic>
      <p:grpSp>
        <p:nvGrpSpPr>
          <p:cNvPr id="8" name="Group 8"/>
          <p:cNvGrpSpPr/>
          <p:nvPr/>
        </p:nvGrpSpPr>
        <p:grpSpPr>
          <a:xfrm>
            <a:off x="9506244" y="2716145"/>
            <a:ext cx="6444243" cy="3418474"/>
            <a:chOff x="0" y="0"/>
            <a:chExt cx="1833600" cy="972669"/>
          </a:xfrm>
        </p:grpSpPr>
        <p:sp>
          <p:nvSpPr>
            <p:cNvPr id="9" name="Freeform 9"/>
            <p:cNvSpPr/>
            <p:nvPr/>
          </p:nvSpPr>
          <p:spPr>
            <a:xfrm>
              <a:off x="0" y="0"/>
              <a:ext cx="1833600" cy="972669"/>
            </a:xfrm>
            <a:custGeom>
              <a:avLst/>
              <a:gdLst/>
              <a:ahLst/>
              <a:cxnLst/>
              <a:rect l="l" t="t" r="r" b="b"/>
              <a:pathLst>
                <a:path w="1833600" h="972669">
                  <a:moveTo>
                    <a:pt x="1709140" y="972669"/>
                  </a:moveTo>
                  <a:lnTo>
                    <a:pt x="124460" y="972669"/>
                  </a:lnTo>
                  <a:cubicBezTo>
                    <a:pt x="55880" y="972669"/>
                    <a:pt x="0" y="916789"/>
                    <a:pt x="0" y="848209"/>
                  </a:cubicBezTo>
                  <a:lnTo>
                    <a:pt x="0" y="124460"/>
                  </a:lnTo>
                  <a:cubicBezTo>
                    <a:pt x="0" y="55880"/>
                    <a:pt x="55880" y="0"/>
                    <a:pt x="124460" y="0"/>
                  </a:cubicBezTo>
                  <a:lnTo>
                    <a:pt x="1709140" y="0"/>
                  </a:lnTo>
                  <a:cubicBezTo>
                    <a:pt x="1777721" y="0"/>
                    <a:pt x="1833600" y="55880"/>
                    <a:pt x="1833600" y="124460"/>
                  </a:cubicBezTo>
                  <a:lnTo>
                    <a:pt x="1833600" y="848209"/>
                  </a:lnTo>
                  <a:cubicBezTo>
                    <a:pt x="1833600" y="916789"/>
                    <a:pt x="1777721" y="972669"/>
                    <a:pt x="1709140" y="972669"/>
                  </a:cubicBezTo>
                  <a:close/>
                </a:path>
              </a:pathLst>
            </a:custGeom>
            <a:solidFill>
              <a:srgbClr val="75C7FB"/>
            </a:solidFill>
          </p:spPr>
        </p:sp>
      </p:grpSp>
      <p:pic>
        <p:nvPicPr>
          <p:cNvPr id="10" name="Picture 10"/>
          <p:cNvPicPr>
            <a:picLocks noChangeAspect="1"/>
          </p:cNvPicPr>
          <p:nvPr/>
        </p:nvPicPr>
        <p:blipFill>
          <a:blip r:embed="rId4"/>
          <a:srcRect/>
          <a:stretch>
            <a:fillRect/>
          </a:stretch>
        </p:blipFill>
        <p:spPr>
          <a:xfrm rot="218997">
            <a:off x="13756661" y="2162049"/>
            <a:ext cx="2167735" cy="888771"/>
          </a:xfrm>
          <a:prstGeom prst="rect">
            <a:avLst/>
          </a:prstGeom>
        </p:spPr>
      </p:pic>
      <p:pic>
        <p:nvPicPr>
          <p:cNvPr id="11" name="Picture 11"/>
          <p:cNvPicPr>
            <a:picLocks noChangeAspect="1"/>
          </p:cNvPicPr>
          <p:nvPr/>
        </p:nvPicPr>
        <p:blipFill>
          <a:blip r:embed="rId4"/>
          <a:srcRect/>
          <a:stretch>
            <a:fillRect/>
          </a:stretch>
        </p:blipFill>
        <p:spPr>
          <a:xfrm>
            <a:off x="8618722" y="4093186"/>
            <a:ext cx="2152613" cy="882571"/>
          </a:xfrm>
          <a:prstGeom prst="rect">
            <a:avLst/>
          </a:prstGeom>
        </p:spPr>
      </p:pic>
      <p:sp>
        <p:nvSpPr>
          <p:cNvPr id="13" name="TextBox 13"/>
          <p:cNvSpPr txBox="1"/>
          <p:nvPr/>
        </p:nvSpPr>
        <p:spPr>
          <a:xfrm>
            <a:off x="304800" y="1537119"/>
            <a:ext cx="5511850" cy="460960"/>
          </a:xfrm>
          <a:prstGeom prst="rect">
            <a:avLst/>
          </a:prstGeom>
        </p:spPr>
        <p:txBody>
          <a:bodyPr lIns="0" tIns="0" rIns="0" bIns="0" rtlCol="0" anchor="t">
            <a:spAutoFit/>
          </a:bodyPr>
          <a:lstStyle/>
          <a:p>
            <a:pPr>
              <a:lnSpc>
                <a:spcPts val="3919"/>
              </a:lnSpc>
              <a:spcBef>
                <a:spcPct val="0"/>
              </a:spcBef>
            </a:pPr>
            <a:endParaRPr lang="en-US" sz="2800" dirty="0">
              <a:solidFill>
                <a:srgbClr val="000000"/>
              </a:solidFill>
              <a:latin typeface="Muli Regular"/>
            </a:endParaRPr>
          </a:p>
        </p:txBody>
      </p:sp>
      <p:sp>
        <p:nvSpPr>
          <p:cNvPr id="14" name="TextBox 14"/>
          <p:cNvSpPr txBox="1"/>
          <p:nvPr/>
        </p:nvSpPr>
        <p:spPr>
          <a:xfrm rot="-5400000">
            <a:off x="14630801" y="3244224"/>
            <a:ext cx="4844450" cy="413401"/>
          </a:xfrm>
          <a:prstGeom prst="rect">
            <a:avLst/>
          </a:prstGeom>
        </p:spPr>
        <p:txBody>
          <a:bodyPr lIns="0" tIns="0" rIns="0" bIns="0" rtlCol="0" anchor="t">
            <a:spAutoFit/>
          </a:bodyPr>
          <a:lstStyle/>
          <a:p>
            <a:pPr algn="r">
              <a:lnSpc>
                <a:spcPts val="3360"/>
              </a:lnSpc>
              <a:spcBef>
                <a:spcPct val="0"/>
              </a:spcBef>
            </a:pPr>
            <a:r>
              <a:rPr lang="en-US" sz="2400">
                <a:solidFill>
                  <a:srgbClr val="000000"/>
                </a:solidFill>
                <a:latin typeface="Space Mono"/>
              </a:rPr>
              <a:t>PROJECT BASED LEARNING</a:t>
            </a:r>
          </a:p>
        </p:txBody>
      </p:sp>
      <p:pic>
        <p:nvPicPr>
          <p:cNvPr id="16" name="Picture 15">
            <a:extLst>
              <a:ext uri="{FF2B5EF4-FFF2-40B4-BE49-F238E27FC236}">
                <a16:creationId xmlns:a16="http://schemas.microsoft.com/office/drawing/2014/main" id="{9BD2E8EB-E746-4FB8-8766-081D28C6F918}"/>
              </a:ext>
            </a:extLst>
          </p:cNvPr>
          <p:cNvPicPr>
            <a:picLocks noChangeAspect="1"/>
          </p:cNvPicPr>
          <p:nvPr/>
        </p:nvPicPr>
        <p:blipFill>
          <a:blip r:embed="rId5"/>
          <a:stretch>
            <a:fillRect/>
          </a:stretch>
        </p:blipFill>
        <p:spPr>
          <a:xfrm>
            <a:off x="10271826" y="3505106"/>
            <a:ext cx="5038725" cy="4024541"/>
          </a:xfrm>
          <a:prstGeom prst="rect">
            <a:avLst/>
          </a:prstGeom>
        </p:spPr>
      </p:pic>
      <p:sp>
        <p:nvSpPr>
          <p:cNvPr id="17" name="TextBox 16">
            <a:extLst>
              <a:ext uri="{FF2B5EF4-FFF2-40B4-BE49-F238E27FC236}">
                <a16:creationId xmlns:a16="http://schemas.microsoft.com/office/drawing/2014/main" id="{BAA9A91E-5DBE-4EDE-82F8-C09741CA41A4}"/>
              </a:ext>
            </a:extLst>
          </p:cNvPr>
          <p:cNvSpPr txBox="1"/>
          <p:nvPr/>
        </p:nvSpPr>
        <p:spPr>
          <a:xfrm>
            <a:off x="353248" y="2145965"/>
            <a:ext cx="7620000" cy="6842899"/>
          </a:xfrm>
          <a:prstGeom prst="rect">
            <a:avLst/>
          </a:prstGeom>
          <a:noFill/>
        </p:spPr>
        <p:txBody>
          <a:bodyPr wrap="square" rtlCol="0">
            <a:spAutoFit/>
          </a:bodyPr>
          <a:lstStyle/>
          <a:p>
            <a:endParaRPr lang="en-IN" sz="2800" dirty="0"/>
          </a:p>
          <a:p>
            <a:r>
              <a:rPr lang="en-IN" sz="2800" dirty="0"/>
              <a:t>Each Financial Organization which would be connected over this network will serve as a node within the private permissioned blockchain network and would use network directory and smart contracts to record transactions on blockchain. </a:t>
            </a:r>
          </a:p>
          <a:p>
            <a:endParaRPr lang="en-IN" sz="2800" dirty="0"/>
          </a:p>
          <a:p>
            <a:r>
              <a:rPr lang="en-IN" sz="2800" dirty="0"/>
              <a:t>Every computational process and information storage will be hosted on cloud thereby making it cost effective for larger databases to be stored and accessed easily which was a hassle with paper based documentation and information storage. </a:t>
            </a:r>
          </a:p>
          <a:p>
            <a:endParaRPr lang="en-IN" sz="2800" baseline="30000" dirty="0"/>
          </a:p>
          <a:p>
            <a:endParaRPr lang="en-IN" sz="2800" baseline="30000" dirty="0"/>
          </a:p>
          <a:p>
            <a:endParaRPr lang="en-IN" sz="2800" baseline="30000" dirty="0"/>
          </a:p>
          <a:p>
            <a:endParaRPr lang="en-IN" sz="2800" baseline="30000" dirty="0"/>
          </a:p>
        </p:txBody>
      </p:sp>
    </p:spTree>
    <p:extLst>
      <p:ext uri="{BB962C8B-B14F-4D97-AF65-F5344CB8AC3E}">
        <p14:creationId xmlns:p14="http://schemas.microsoft.com/office/powerpoint/2010/main" val="130717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5C7F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5818824" y="366890"/>
            <a:ext cx="2151110" cy="2000532"/>
          </a:xfrm>
          <a:prstGeom prst="rect">
            <a:avLst/>
          </a:prstGeom>
        </p:spPr>
      </p:pic>
      <p:sp>
        <p:nvSpPr>
          <p:cNvPr id="3" name="TextBox 3"/>
          <p:cNvSpPr txBox="1"/>
          <p:nvPr/>
        </p:nvSpPr>
        <p:spPr>
          <a:xfrm>
            <a:off x="1028700" y="647700"/>
            <a:ext cx="9817256" cy="2487861"/>
          </a:xfrm>
          <a:prstGeom prst="rect">
            <a:avLst/>
          </a:prstGeom>
        </p:spPr>
        <p:txBody>
          <a:bodyPr lIns="0" tIns="0" rIns="0" bIns="0" rtlCol="0" anchor="t">
            <a:spAutoFit/>
          </a:bodyPr>
          <a:lstStyle/>
          <a:p>
            <a:pPr>
              <a:lnSpc>
                <a:spcPts val="9680"/>
              </a:lnSpc>
            </a:pPr>
            <a:r>
              <a:rPr lang="en-US" sz="8799" spc="-87" dirty="0">
                <a:solidFill>
                  <a:srgbClr val="283544"/>
                </a:solidFill>
                <a:latin typeface="Muli Bold"/>
              </a:rPr>
              <a:t>What benefits are associated?</a:t>
            </a:r>
          </a:p>
        </p:txBody>
      </p:sp>
      <p:pic>
        <p:nvPicPr>
          <p:cNvPr id="4" name="Picture 4"/>
          <p:cNvPicPr>
            <a:picLocks noChangeAspect="1"/>
          </p:cNvPicPr>
          <p:nvPr/>
        </p:nvPicPr>
        <p:blipFill>
          <a:blip r:embed="rId2"/>
          <a:srcRect/>
          <a:stretch>
            <a:fillRect/>
          </a:stretch>
        </p:blipFill>
        <p:spPr>
          <a:xfrm>
            <a:off x="318066" y="7812564"/>
            <a:ext cx="2151110" cy="2000532"/>
          </a:xfrm>
          <a:prstGeom prst="rect">
            <a:avLst/>
          </a:prstGeom>
        </p:spPr>
      </p:pic>
      <p:grpSp>
        <p:nvGrpSpPr>
          <p:cNvPr id="5" name="Group 5"/>
          <p:cNvGrpSpPr/>
          <p:nvPr/>
        </p:nvGrpSpPr>
        <p:grpSpPr>
          <a:xfrm rot="-10800000">
            <a:off x="16434100" y="8537985"/>
            <a:ext cx="720315" cy="720315"/>
            <a:chOff x="0" y="0"/>
            <a:chExt cx="960421" cy="960421"/>
          </a:xfrm>
        </p:grpSpPr>
        <p:pic>
          <p:nvPicPr>
            <p:cNvPr id="6" name="Picture 6"/>
            <p:cNvPicPr>
              <a:picLocks noChangeAspect="1"/>
            </p:cNvPicPr>
            <p:nvPr/>
          </p:nvPicPr>
          <p:blipFill>
            <a:blip r:embed="rId3"/>
            <a:srcRect/>
            <a:stretch>
              <a:fillRect/>
            </a:stretch>
          </p:blipFill>
          <p:spPr>
            <a:xfrm rot="-10800000">
              <a:off x="0" y="0"/>
              <a:ext cx="960421" cy="960421"/>
            </a:xfrm>
            <a:prstGeom prst="rect">
              <a:avLst/>
            </a:prstGeom>
          </p:spPr>
        </p:pic>
        <p:pic>
          <p:nvPicPr>
            <p:cNvPr id="7" name="Picture 7"/>
            <p:cNvPicPr>
              <a:picLocks noChangeAspect="1"/>
            </p:cNvPicPr>
            <p:nvPr/>
          </p:nvPicPr>
          <p:blipFill>
            <a:blip r:embed="rId4"/>
            <a:srcRect/>
            <a:stretch>
              <a:fillRect/>
            </a:stretch>
          </p:blipFill>
          <p:spPr>
            <a:xfrm>
              <a:off x="234750" y="234750"/>
              <a:ext cx="490920" cy="490920"/>
            </a:xfrm>
            <a:prstGeom prst="rect">
              <a:avLst/>
            </a:prstGeom>
          </p:spPr>
        </p:pic>
      </p:grpSp>
      <p:sp>
        <p:nvSpPr>
          <p:cNvPr id="9" name="TextBox 9"/>
          <p:cNvSpPr txBox="1"/>
          <p:nvPr/>
        </p:nvSpPr>
        <p:spPr>
          <a:xfrm rot="-5400000">
            <a:off x="14630801" y="3244652"/>
            <a:ext cx="4844450" cy="412546"/>
          </a:xfrm>
          <a:prstGeom prst="rect">
            <a:avLst/>
          </a:prstGeom>
        </p:spPr>
        <p:txBody>
          <a:bodyPr lIns="0" tIns="0" rIns="0" bIns="0" rtlCol="0" anchor="t">
            <a:spAutoFit/>
          </a:bodyPr>
          <a:lstStyle/>
          <a:p>
            <a:pPr algn="r">
              <a:lnSpc>
                <a:spcPts val="3360"/>
              </a:lnSpc>
              <a:spcBef>
                <a:spcPct val="0"/>
              </a:spcBef>
            </a:pPr>
            <a:r>
              <a:rPr lang="en-US" sz="2400" dirty="0">
                <a:solidFill>
                  <a:srgbClr val="75C7FB"/>
                </a:solidFill>
                <a:latin typeface="Space Mono"/>
              </a:rPr>
              <a:t>YOUR BUSINESS NAME</a:t>
            </a:r>
          </a:p>
        </p:txBody>
      </p:sp>
      <p:sp>
        <p:nvSpPr>
          <p:cNvPr id="10" name="TextBox 10"/>
          <p:cNvSpPr txBox="1"/>
          <p:nvPr/>
        </p:nvSpPr>
        <p:spPr>
          <a:xfrm>
            <a:off x="1028701" y="2781300"/>
            <a:ext cx="10096500" cy="9168472"/>
          </a:xfrm>
          <a:prstGeom prst="rect">
            <a:avLst/>
          </a:prstGeom>
        </p:spPr>
        <p:txBody>
          <a:bodyPr wrap="square" lIns="0" tIns="0" rIns="0" bIns="0" rtlCol="0" anchor="t">
            <a:spAutoFit/>
          </a:bodyPr>
          <a:lstStyle/>
          <a:p>
            <a:pPr algn="just">
              <a:lnSpc>
                <a:spcPts val="4497"/>
              </a:lnSpc>
            </a:pPr>
            <a:endParaRPr sz="2400" dirty="0"/>
          </a:p>
          <a:p>
            <a:pPr algn="just">
              <a:lnSpc>
                <a:spcPts val="4497"/>
              </a:lnSpc>
            </a:pPr>
            <a:r>
              <a:rPr lang="en-US" sz="2400" dirty="0">
                <a:solidFill>
                  <a:srgbClr val="2B345B"/>
                </a:solidFill>
                <a:latin typeface="Open Sans Light Bold"/>
              </a:rPr>
              <a:t>Every Transactional and financial details are stored in a blockchain hosted over cloud which improves the KYC process and speeds up the suspicious activity reporting in real time.</a:t>
            </a:r>
          </a:p>
          <a:p>
            <a:pPr algn="just">
              <a:lnSpc>
                <a:spcPts val="4497"/>
              </a:lnSpc>
            </a:pPr>
            <a:endParaRPr lang="en-US" sz="2400" dirty="0">
              <a:solidFill>
                <a:srgbClr val="2B345B"/>
              </a:solidFill>
              <a:latin typeface="Open Sans Light Bold"/>
            </a:endParaRPr>
          </a:p>
          <a:p>
            <a:pPr algn="just">
              <a:lnSpc>
                <a:spcPts val="4497"/>
              </a:lnSpc>
            </a:pPr>
            <a:r>
              <a:rPr lang="en-US" sz="2400" dirty="0">
                <a:solidFill>
                  <a:srgbClr val="2B345B"/>
                </a:solidFill>
                <a:latin typeface="Open Sans Light Bold"/>
              </a:rPr>
              <a:t>Every node (financial institution) on the will have direct access to all the information related to a account through a single hash-code.</a:t>
            </a:r>
          </a:p>
          <a:p>
            <a:pPr algn="just">
              <a:lnSpc>
                <a:spcPts val="4497"/>
              </a:lnSpc>
            </a:pPr>
            <a:r>
              <a:rPr lang="en-US" sz="2400" dirty="0">
                <a:solidFill>
                  <a:srgbClr val="2B345B"/>
                </a:solidFill>
                <a:latin typeface="Open Sans Light Bold"/>
              </a:rPr>
              <a:t>The encrypted block is unique to the cryptographic key associated which in turn enables a two-factor </a:t>
            </a:r>
            <a:r>
              <a:rPr lang="en-US" sz="2400" dirty="0" err="1">
                <a:solidFill>
                  <a:srgbClr val="2B345B"/>
                </a:solidFill>
                <a:latin typeface="Open Sans Light Bold"/>
              </a:rPr>
              <a:t>authetication</a:t>
            </a:r>
            <a:r>
              <a:rPr lang="en-US" sz="2400" dirty="0">
                <a:solidFill>
                  <a:srgbClr val="2B345B"/>
                </a:solidFill>
                <a:latin typeface="Open Sans Light Bold"/>
              </a:rPr>
              <a:t> security, making it impossible for hackers to breach and access financial details.</a:t>
            </a:r>
          </a:p>
          <a:p>
            <a:pPr algn="just">
              <a:lnSpc>
                <a:spcPts val="4497"/>
              </a:lnSpc>
            </a:pPr>
            <a:endParaRPr lang="en-US" sz="2400" dirty="0">
              <a:solidFill>
                <a:srgbClr val="2B345B"/>
              </a:solidFill>
              <a:latin typeface="Open Sans Light Bold"/>
            </a:endParaRPr>
          </a:p>
          <a:p>
            <a:pPr algn="just">
              <a:lnSpc>
                <a:spcPts val="4497"/>
              </a:lnSpc>
            </a:pPr>
            <a:endParaRPr lang="en-US" sz="2400" dirty="0">
              <a:solidFill>
                <a:srgbClr val="2B345B"/>
              </a:solidFill>
              <a:latin typeface="Open Sans Light Bold"/>
            </a:endParaRPr>
          </a:p>
          <a:p>
            <a:pPr algn="just">
              <a:lnSpc>
                <a:spcPts val="4497"/>
              </a:lnSpc>
            </a:pPr>
            <a:endParaRPr lang="en-US" sz="2400" dirty="0">
              <a:solidFill>
                <a:srgbClr val="2B345B"/>
              </a:solidFill>
              <a:latin typeface="Open Sans Light Bold"/>
            </a:endParaRPr>
          </a:p>
          <a:p>
            <a:pPr algn="just">
              <a:lnSpc>
                <a:spcPts val="4497"/>
              </a:lnSpc>
            </a:pPr>
            <a:endParaRPr lang="en-US" sz="2400" dirty="0">
              <a:solidFill>
                <a:srgbClr val="2B345B"/>
              </a:solidFill>
              <a:latin typeface="Open Sans Light Bold"/>
            </a:endParaRPr>
          </a:p>
          <a:p>
            <a:pPr algn="just">
              <a:lnSpc>
                <a:spcPts val="4497"/>
              </a:lnSpc>
            </a:pPr>
            <a:endParaRPr lang="en-US" sz="2400" dirty="0">
              <a:solidFill>
                <a:srgbClr val="2B345B"/>
              </a:solidFill>
              <a:latin typeface="Open Sans Light Bold"/>
            </a:endParaRPr>
          </a:p>
        </p:txBody>
      </p:sp>
      <p:pic>
        <p:nvPicPr>
          <p:cNvPr id="12" name="Picture 11">
            <a:extLst>
              <a:ext uri="{FF2B5EF4-FFF2-40B4-BE49-F238E27FC236}">
                <a16:creationId xmlns:a16="http://schemas.microsoft.com/office/drawing/2014/main" id="{503FFC6E-C7B4-4CC4-A714-CA583D2FDE46}"/>
              </a:ext>
            </a:extLst>
          </p:cNvPr>
          <p:cNvPicPr>
            <a:picLocks noChangeAspect="1"/>
          </p:cNvPicPr>
          <p:nvPr/>
        </p:nvPicPr>
        <p:blipFill>
          <a:blip r:embed="rId5"/>
          <a:stretch>
            <a:fillRect/>
          </a:stretch>
        </p:blipFill>
        <p:spPr>
          <a:xfrm>
            <a:off x="12115800" y="2367422"/>
            <a:ext cx="5458825" cy="59626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rcRect/>
          <a:stretch>
            <a:fillRect/>
          </a:stretch>
        </a:blipFill>
        <a:effectLst/>
      </p:bgPr>
    </p:bg>
    <p:spTree>
      <p:nvGrpSpPr>
        <p:cNvPr id="1" name=""/>
        <p:cNvGrpSpPr/>
        <p:nvPr/>
      </p:nvGrpSpPr>
      <p:grpSpPr>
        <a:xfrm>
          <a:off x="0" y="0"/>
          <a:ext cx="0" cy="0"/>
          <a:chOff x="0" y="0"/>
          <a:chExt cx="0" cy="0"/>
        </a:xfrm>
      </p:grpSpPr>
      <p:grpSp>
        <p:nvGrpSpPr>
          <p:cNvPr id="2" name="Group 2"/>
          <p:cNvGrpSpPr/>
          <p:nvPr/>
        </p:nvGrpSpPr>
        <p:grpSpPr>
          <a:xfrm>
            <a:off x="197112" y="334624"/>
            <a:ext cx="10553700" cy="4013717"/>
            <a:chOff x="-1108784" y="-1221187"/>
            <a:chExt cx="14071599" cy="5351624"/>
          </a:xfrm>
        </p:grpSpPr>
        <p:sp>
          <p:nvSpPr>
            <p:cNvPr id="3" name="TextBox 3"/>
            <p:cNvSpPr txBox="1"/>
            <p:nvPr/>
          </p:nvSpPr>
          <p:spPr>
            <a:xfrm>
              <a:off x="-1108784" y="-1221187"/>
              <a:ext cx="14071599" cy="2701595"/>
            </a:xfrm>
            <a:prstGeom prst="rect">
              <a:avLst/>
            </a:prstGeom>
          </p:spPr>
          <p:txBody>
            <a:bodyPr wrap="square" lIns="0" tIns="0" rIns="0" bIns="0" rtlCol="0" anchor="t">
              <a:spAutoFit/>
            </a:bodyPr>
            <a:lstStyle/>
            <a:p>
              <a:pPr>
                <a:lnSpc>
                  <a:spcPts val="7920"/>
                </a:lnSpc>
              </a:pPr>
              <a:r>
                <a:rPr lang="en-US" sz="7200" spc="-72" dirty="0">
                  <a:solidFill>
                    <a:srgbClr val="283544"/>
                  </a:solidFill>
                  <a:latin typeface="Muli Bold"/>
                </a:rPr>
                <a:t>Machine Learning Model for detection of fraud.</a:t>
              </a:r>
            </a:p>
          </p:txBody>
        </p:sp>
        <p:sp>
          <p:nvSpPr>
            <p:cNvPr id="4" name="TextBox 4"/>
            <p:cNvSpPr txBox="1"/>
            <p:nvPr/>
          </p:nvSpPr>
          <p:spPr>
            <a:xfrm>
              <a:off x="0" y="3432526"/>
              <a:ext cx="8501022" cy="697911"/>
            </a:xfrm>
            <a:prstGeom prst="rect">
              <a:avLst/>
            </a:prstGeom>
          </p:spPr>
          <p:txBody>
            <a:bodyPr lIns="0" tIns="0" rIns="0" bIns="0" rtlCol="0" anchor="t">
              <a:spAutoFit/>
            </a:bodyPr>
            <a:lstStyle/>
            <a:p>
              <a:pPr>
                <a:lnSpc>
                  <a:spcPts val="4480"/>
                </a:lnSpc>
                <a:spcBef>
                  <a:spcPct val="0"/>
                </a:spcBef>
              </a:pPr>
              <a:endParaRPr/>
            </a:p>
          </p:txBody>
        </p:sp>
      </p:grpSp>
      <p:pic>
        <p:nvPicPr>
          <p:cNvPr id="5" name="Picture 5"/>
          <p:cNvPicPr>
            <a:picLocks noChangeAspect="1"/>
          </p:cNvPicPr>
          <p:nvPr/>
        </p:nvPicPr>
        <p:blipFill>
          <a:blip r:embed="rId3"/>
          <a:srcRect/>
          <a:stretch>
            <a:fillRect/>
          </a:stretch>
        </p:blipFill>
        <p:spPr>
          <a:xfrm>
            <a:off x="15117615" y="5612131"/>
            <a:ext cx="2141685" cy="1991767"/>
          </a:xfrm>
          <a:prstGeom prst="rect">
            <a:avLst/>
          </a:prstGeom>
        </p:spPr>
      </p:pic>
      <p:grpSp>
        <p:nvGrpSpPr>
          <p:cNvPr id="6" name="Group 6"/>
          <p:cNvGrpSpPr/>
          <p:nvPr/>
        </p:nvGrpSpPr>
        <p:grpSpPr>
          <a:xfrm rot="-5400000">
            <a:off x="12261304" y="2098965"/>
            <a:ext cx="6068260" cy="3927731"/>
            <a:chOff x="0" y="0"/>
            <a:chExt cx="1923367" cy="1244915"/>
          </a:xfrm>
        </p:grpSpPr>
        <p:sp>
          <p:nvSpPr>
            <p:cNvPr id="7" name="Freeform 7"/>
            <p:cNvSpPr/>
            <p:nvPr/>
          </p:nvSpPr>
          <p:spPr>
            <a:xfrm>
              <a:off x="0" y="0"/>
              <a:ext cx="1923367" cy="1244915"/>
            </a:xfrm>
            <a:custGeom>
              <a:avLst/>
              <a:gdLst/>
              <a:ahLst/>
              <a:cxnLst/>
              <a:rect l="l" t="t" r="r" b="b"/>
              <a:pathLst>
                <a:path w="1923367" h="1244915">
                  <a:moveTo>
                    <a:pt x="1798906" y="1244915"/>
                  </a:moveTo>
                  <a:lnTo>
                    <a:pt x="124460" y="1244915"/>
                  </a:lnTo>
                  <a:cubicBezTo>
                    <a:pt x="55880" y="1244915"/>
                    <a:pt x="0" y="1189034"/>
                    <a:pt x="0" y="1120454"/>
                  </a:cubicBezTo>
                  <a:lnTo>
                    <a:pt x="0" y="124460"/>
                  </a:lnTo>
                  <a:cubicBezTo>
                    <a:pt x="0" y="55880"/>
                    <a:pt x="55880" y="0"/>
                    <a:pt x="124460" y="0"/>
                  </a:cubicBezTo>
                  <a:lnTo>
                    <a:pt x="1798907" y="0"/>
                  </a:lnTo>
                  <a:cubicBezTo>
                    <a:pt x="1867487" y="0"/>
                    <a:pt x="1923367" y="55880"/>
                    <a:pt x="1923367" y="124460"/>
                  </a:cubicBezTo>
                  <a:lnTo>
                    <a:pt x="1923367" y="1120455"/>
                  </a:lnTo>
                  <a:cubicBezTo>
                    <a:pt x="1923367" y="1189035"/>
                    <a:pt x="1867487" y="1244915"/>
                    <a:pt x="1798907" y="1244915"/>
                  </a:cubicBezTo>
                  <a:close/>
                </a:path>
              </a:pathLst>
            </a:custGeom>
            <a:solidFill>
              <a:srgbClr val="2B345B"/>
            </a:solidFill>
          </p:spPr>
        </p:sp>
      </p:grpSp>
      <p:pic>
        <p:nvPicPr>
          <p:cNvPr id="8" name="Picture 8"/>
          <p:cNvPicPr>
            <a:picLocks noChangeAspect="1"/>
          </p:cNvPicPr>
          <p:nvPr/>
        </p:nvPicPr>
        <p:blipFill>
          <a:blip r:embed="rId3"/>
          <a:srcRect/>
          <a:stretch>
            <a:fillRect/>
          </a:stretch>
        </p:blipFill>
        <p:spPr>
          <a:xfrm>
            <a:off x="10897169" y="710626"/>
            <a:ext cx="2141685" cy="1991767"/>
          </a:xfrm>
          <a:prstGeom prst="rect">
            <a:avLst/>
          </a:prstGeom>
        </p:spPr>
      </p:pic>
      <p:pic>
        <p:nvPicPr>
          <p:cNvPr id="9" name="Picture 9"/>
          <p:cNvPicPr>
            <a:picLocks noChangeAspect="1"/>
          </p:cNvPicPr>
          <p:nvPr/>
        </p:nvPicPr>
        <p:blipFill>
          <a:blip r:embed="rId4"/>
          <a:srcRect/>
          <a:stretch>
            <a:fillRect/>
          </a:stretch>
        </p:blipFill>
        <p:spPr>
          <a:xfrm>
            <a:off x="9144000" y="1778878"/>
            <a:ext cx="8411616" cy="5804015"/>
          </a:xfrm>
          <a:prstGeom prst="rect">
            <a:avLst/>
          </a:prstGeom>
        </p:spPr>
      </p:pic>
      <p:sp>
        <p:nvSpPr>
          <p:cNvPr id="11" name="TextBox 10">
            <a:extLst>
              <a:ext uri="{FF2B5EF4-FFF2-40B4-BE49-F238E27FC236}">
                <a16:creationId xmlns:a16="http://schemas.microsoft.com/office/drawing/2014/main" id="{0F0FEEF7-F73F-43B9-BFAF-81F2DAB25FCD}"/>
              </a:ext>
            </a:extLst>
          </p:cNvPr>
          <p:cNvSpPr txBox="1"/>
          <p:nvPr/>
        </p:nvSpPr>
        <p:spPr>
          <a:xfrm>
            <a:off x="618084" y="2392294"/>
            <a:ext cx="8229600" cy="7417415"/>
          </a:xfrm>
          <a:prstGeom prst="rect">
            <a:avLst/>
          </a:prstGeom>
          <a:noFill/>
        </p:spPr>
        <p:txBody>
          <a:bodyPr wrap="square" rtlCol="0">
            <a:spAutoFit/>
          </a:bodyPr>
          <a:lstStyle/>
          <a:p>
            <a:r>
              <a:rPr lang="en-IN" sz="2800" dirty="0"/>
              <a:t>Various machine Learning models have been proposed for the detection and prevention of money Laundering however most of them have somehow failed to meet the expectations.</a:t>
            </a:r>
          </a:p>
          <a:p>
            <a:endParaRPr lang="en-IN" sz="2800" dirty="0"/>
          </a:p>
          <a:p>
            <a:r>
              <a:rPr lang="en-IN" sz="2800" dirty="0"/>
              <a:t>Based on a recent research paper our Blockchain Security system will be backed up by </a:t>
            </a:r>
            <a:r>
              <a:rPr lang="en-IN" sz="2800" b="1" dirty="0"/>
              <a:t>a Generative Adversarial Framework (GANs) </a:t>
            </a:r>
            <a:r>
              <a:rPr lang="en-IN" sz="2800" dirty="0"/>
              <a:t>based on </a:t>
            </a:r>
            <a:r>
              <a:rPr lang="en-IN" sz="2800" b="1" dirty="0"/>
              <a:t>semi-supervised learning of sparse auto-encoders </a:t>
            </a:r>
            <a:r>
              <a:rPr lang="en-IN" sz="2800" dirty="0"/>
              <a:t>for efficient and faster detection of suspicious activities and fake accounts in </a:t>
            </a:r>
            <a:r>
              <a:rPr lang="en-IN" sz="2800" b="1" dirty="0"/>
              <a:t>real-time</a:t>
            </a:r>
            <a:r>
              <a:rPr lang="en-IN" sz="2800" dirty="0"/>
              <a:t>.</a:t>
            </a:r>
          </a:p>
          <a:p>
            <a:r>
              <a:rPr lang="en-IN" sz="2800" dirty="0"/>
              <a:t>This learning model will be continuously learning through real life cases which the model can access easily through an encoded API as everything is sitting on cloud and detect new patters of unusual behaviour making it very efficient and futuristic for Financial Theft Prevention.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TotalTime>
  <Words>734</Words>
  <Application>Microsoft Office PowerPoint</Application>
  <PresentationFormat>Custom</PresentationFormat>
  <Paragraphs>73</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Inknut Antiqua Medium Bold</vt:lpstr>
      <vt:lpstr>Muli Regular</vt:lpstr>
      <vt:lpstr>Space Mono</vt:lpstr>
      <vt:lpstr>Calibri</vt:lpstr>
      <vt:lpstr>Open Sans Light Bold</vt:lpstr>
      <vt:lpstr>Muli Bold</vt:lpstr>
      <vt:lpstr>Open Sans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Votecareum</dc:title>
  <dc:creator>subhasmita swain</dc:creator>
  <cp:lastModifiedBy>subhasmita swain</cp:lastModifiedBy>
  <cp:revision>14</cp:revision>
  <dcterms:created xsi:type="dcterms:W3CDTF">2006-08-16T00:00:00Z</dcterms:created>
  <dcterms:modified xsi:type="dcterms:W3CDTF">2020-12-08T08:00:13Z</dcterms:modified>
  <dc:identifier>DAEPLRe9g1w</dc:identifier>
</cp:coreProperties>
</file>

<file path=docProps/thumbnail.jpeg>
</file>